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Lst>
  <p:notesMasterIdLst>
    <p:notesMasterId r:id="rId30"/>
  </p:notesMasterIdLst>
  <p:sldIdLst>
    <p:sldId id="256" r:id="rId2"/>
    <p:sldId id="286" r:id="rId3"/>
    <p:sldId id="270" r:id="rId4"/>
    <p:sldId id="272" r:id="rId5"/>
    <p:sldId id="274" r:id="rId6"/>
    <p:sldId id="260" r:id="rId7"/>
    <p:sldId id="277" r:id="rId8"/>
    <p:sldId id="407" r:id="rId9"/>
    <p:sldId id="401" r:id="rId10"/>
    <p:sldId id="386" r:id="rId11"/>
    <p:sldId id="387" r:id="rId12"/>
    <p:sldId id="419" r:id="rId13"/>
    <p:sldId id="391" r:id="rId14"/>
    <p:sldId id="264" r:id="rId15"/>
    <p:sldId id="382" r:id="rId16"/>
    <p:sldId id="420" r:id="rId17"/>
    <p:sldId id="421" r:id="rId18"/>
    <p:sldId id="422" r:id="rId19"/>
    <p:sldId id="392" r:id="rId20"/>
    <p:sldId id="408" r:id="rId21"/>
    <p:sldId id="393" r:id="rId22"/>
    <p:sldId id="415" r:id="rId23"/>
    <p:sldId id="416" r:id="rId24"/>
    <p:sldId id="417" r:id="rId25"/>
    <p:sldId id="418" r:id="rId26"/>
    <p:sldId id="293" r:id="rId27"/>
    <p:sldId id="285"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91" autoAdjust="0"/>
  </p:normalViewPr>
  <p:slideViewPr>
    <p:cSldViewPr snapToGrid="0">
      <p:cViewPr varScale="1">
        <p:scale>
          <a:sx n="72" d="100"/>
          <a:sy n="72" d="100"/>
        </p:scale>
        <p:origin x="6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2F2852-A2B4-476D-AC57-042007A8C3FA}" type="datetimeFigureOut">
              <a:rPr lang="en-US" smtClean="0"/>
              <a:t>03-Jan-21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ABB54F-ABD8-4190-8657-2C3B08893654}" type="slidenum">
              <a:rPr lang="en-US" smtClean="0"/>
              <a:t>‹#›</a:t>
            </a:fld>
            <a:endParaRPr lang="en-US"/>
          </a:p>
        </p:txBody>
      </p:sp>
    </p:spTree>
    <p:extLst>
      <p:ext uri="{BB962C8B-B14F-4D97-AF65-F5344CB8AC3E}">
        <p14:creationId xmlns:p14="http://schemas.microsoft.com/office/powerpoint/2010/main" val="2815240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ABB54F-ABD8-4190-8657-2C3B08893654}" type="slidenum">
              <a:rPr lang="en-US" smtClean="0"/>
              <a:t>2</a:t>
            </a:fld>
            <a:endParaRPr lang="en-US"/>
          </a:p>
        </p:txBody>
      </p:sp>
    </p:spTree>
    <p:extLst>
      <p:ext uri="{BB962C8B-B14F-4D97-AF65-F5344CB8AC3E}">
        <p14:creationId xmlns:p14="http://schemas.microsoft.com/office/powerpoint/2010/main" val="121273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sldNum" sz="quarter" idx="5"/>
          </p:nvPr>
        </p:nvSpPr>
        <p:spPr>
          <a:noFill/>
        </p:spPr>
        <p:txBody>
          <a:bodyPr/>
          <a:lstStyle>
            <a:lvl1pPr algn="ctr" defTabSz="885825">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defTabSz="885825">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defTabSz="885825">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defTabSz="885825">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defTabSz="885825">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defTabSz="885825"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defTabSz="885825"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defTabSz="885825"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defTabSz="885825"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pPr algn="r">
              <a:spcBef>
                <a:spcPct val="0"/>
              </a:spcBef>
              <a:buSzTx/>
              <a:buFontTx/>
              <a:buNone/>
            </a:pPr>
            <a:fld id="{064E4799-79F4-4679-B0CC-4D2A057EBEA0}" type="slidenum">
              <a:rPr lang="en-US" b="0">
                <a:solidFill>
                  <a:schemeClr val="tx1"/>
                </a:solidFill>
                <a:latin typeface="Times New Roman" panose="02020603050405020304" pitchFamily="18" charset="0"/>
              </a:rPr>
              <a:pPr algn="r">
                <a:spcBef>
                  <a:spcPct val="0"/>
                </a:spcBef>
                <a:buSzTx/>
                <a:buFontTx/>
                <a:buNone/>
              </a:pPr>
              <a:t>3</a:t>
            </a:fld>
            <a:endParaRPr lang="en-US" b="0">
              <a:solidFill>
                <a:schemeClr val="tx1"/>
              </a:solidFill>
              <a:latin typeface="Times New Roman" panose="02020603050405020304" pitchFamily="18"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604844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lgn="ctr" defTabSz="885825">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defTabSz="885825">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defTabSz="885825">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defTabSz="885825">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defTabSz="885825">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defTabSz="885825"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defTabSz="885825"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defTabSz="885825"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defTabSz="885825"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pPr algn="r">
              <a:spcBef>
                <a:spcPct val="0"/>
              </a:spcBef>
              <a:buSzTx/>
              <a:buFontTx/>
              <a:buNone/>
            </a:pPr>
            <a:fld id="{37762017-0F27-46EC-8D0D-5192B9F50CBB}" type="slidenum">
              <a:rPr lang="en-US" b="0">
                <a:solidFill>
                  <a:schemeClr val="tx1"/>
                </a:solidFill>
                <a:latin typeface="Times New Roman" panose="02020603050405020304" pitchFamily="18" charset="0"/>
              </a:rPr>
              <a:pPr algn="r">
                <a:spcBef>
                  <a:spcPct val="0"/>
                </a:spcBef>
                <a:buSzTx/>
                <a:buFontTx/>
                <a:buNone/>
              </a:pPr>
              <a:t>4</a:t>
            </a:fld>
            <a:endParaRPr lang="en-US" b="0">
              <a:solidFill>
                <a:schemeClr val="tx1"/>
              </a:solidFill>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solidFill>
            <a:srgbClr val="FFFFFF"/>
          </a:solidFill>
          <a:ln/>
        </p:spPr>
      </p:sp>
      <p:sp>
        <p:nvSpPr>
          <p:cNvPr id="11268"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902505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sldNum" sz="quarter" idx="5"/>
          </p:nvPr>
        </p:nvSpPr>
        <p:spPr>
          <a:noFill/>
        </p:spPr>
        <p:txBody>
          <a:bodyPr/>
          <a:lstStyle>
            <a:lvl1pPr algn="ctr" defTabSz="885825">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defTabSz="885825">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defTabSz="885825">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defTabSz="885825">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defTabSz="885825">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defTabSz="885825"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defTabSz="885825"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defTabSz="885825"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defTabSz="885825"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pPr algn="r">
              <a:spcBef>
                <a:spcPct val="0"/>
              </a:spcBef>
              <a:buSzTx/>
              <a:buFontTx/>
              <a:buNone/>
            </a:pPr>
            <a:fld id="{0E08A919-8E01-4422-BE42-3952412586D7}" type="slidenum">
              <a:rPr lang="en-US" b="0">
                <a:solidFill>
                  <a:schemeClr val="tx1"/>
                </a:solidFill>
                <a:latin typeface="Times New Roman" panose="02020603050405020304" pitchFamily="18" charset="0"/>
              </a:rPr>
              <a:pPr algn="r">
                <a:spcBef>
                  <a:spcPct val="0"/>
                </a:spcBef>
                <a:buSzTx/>
                <a:buFontTx/>
                <a:buNone/>
              </a:pPr>
              <a:t>5</a:t>
            </a:fld>
            <a:endParaRPr lang="en-US" b="0">
              <a:solidFill>
                <a:schemeClr val="tx1"/>
              </a:solidFill>
              <a:latin typeface="Times New Roman" panose="02020603050405020304" pitchFamily="18" charset="0"/>
            </a:endParaRPr>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870569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http://zeiss-campus.magnet.fsu.edu/articles/superresolution/introduction.html</a:t>
            </a:r>
          </a:p>
          <a:p>
            <a:endParaRPr lang="en-US" dirty="0"/>
          </a:p>
        </p:txBody>
      </p:sp>
      <p:sp>
        <p:nvSpPr>
          <p:cNvPr id="4" name="Slide Number Placeholder 3"/>
          <p:cNvSpPr>
            <a:spLocks noGrp="1"/>
          </p:cNvSpPr>
          <p:nvPr>
            <p:ph type="sldNum" sz="quarter" idx="10"/>
          </p:nvPr>
        </p:nvSpPr>
        <p:spPr/>
        <p:txBody>
          <a:bodyPr/>
          <a:lstStyle/>
          <a:p>
            <a:fld id="{FC4B543D-ED1E-4713-BA77-DC08B6AEBD6F}" type="slidenum">
              <a:rPr lang="en-US" smtClean="0"/>
              <a:t>6</a:t>
            </a:fld>
            <a:endParaRPr lang="en-US"/>
          </a:p>
        </p:txBody>
      </p:sp>
    </p:spTree>
    <p:extLst>
      <p:ext uri="{BB962C8B-B14F-4D97-AF65-F5344CB8AC3E}">
        <p14:creationId xmlns:p14="http://schemas.microsoft.com/office/powerpoint/2010/main" val="397779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sldNum" sz="quarter" idx="5"/>
          </p:nvPr>
        </p:nvSpPr>
        <p:spPr>
          <a:noFill/>
        </p:spPr>
        <p:txBody>
          <a:bodyPr/>
          <a:lstStyle>
            <a:lvl1pPr algn="ctr" defTabSz="885825">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defTabSz="885825">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defTabSz="885825">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defTabSz="885825">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defTabSz="885825">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defTabSz="885825"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defTabSz="885825"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defTabSz="885825"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defTabSz="885825"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pPr algn="r">
              <a:spcBef>
                <a:spcPct val="0"/>
              </a:spcBef>
              <a:buSzTx/>
              <a:buFontTx/>
              <a:buNone/>
            </a:pPr>
            <a:fld id="{BC68E88C-E13C-48FE-83D1-C573B40D5DCC}" type="slidenum">
              <a:rPr lang="en-US" b="0">
                <a:solidFill>
                  <a:schemeClr val="tx1"/>
                </a:solidFill>
                <a:latin typeface="Times New Roman" panose="02020603050405020304" pitchFamily="18" charset="0"/>
              </a:rPr>
              <a:pPr algn="r">
                <a:spcBef>
                  <a:spcPct val="0"/>
                </a:spcBef>
                <a:buSzTx/>
                <a:buFontTx/>
                <a:buNone/>
              </a:pPr>
              <a:t>7</a:t>
            </a:fld>
            <a:endParaRPr lang="en-US" b="0">
              <a:solidFill>
                <a:schemeClr val="tx1"/>
              </a:solidFill>
              <a:latin typeface="Times New Roman" panose="02020603050405020304"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28185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alatino Linotype" panose="02040502050505030304" pitchFamily="18" charset="0"/>
                <a:cs typeface="Times New Roman" panose="02020603050405020304" pitchFamily="18" charset="0"/>
              </a:rPr>
              <a:t>Choosing an appropriate shape design for the apertures, such as C-shaped or bow-tie, can lead to substantial enhancements in the power throughput. For C-shaped apertures the light is localized on the ridge at the exit surface of the aperture, and provides a very strong near-field. Using such structures, an enhancement of power throughput of up to two or three orders of magnitude higher than square apertures is achievable. </a:t>
            </a:r>
            <a:r>
              <a:rPr lang="en-US" sz="1000" dirty="0">
                <a:latin typeface="Palatino Linotype" panose="02040502050505030304" pitchFamily="18" charset="0"/>
                <a:cs typeface="Times New Roman" panose="02020603050405020304" pitchFamily="18" charset="0"/>
              </a:rPr>
              <a:t>(Cheng et al ., 2011).</a:t>
            </a:r>
            <a:endParaRPr lang="en-US" sz="1000" dirty="0">
              <a:solidFill>
                <a:srgbClr val="00B050"/>
              </a:solidFill>
              <a:latin typeface="Palatino Linotype" panose="02040502050505030304" pitchFamily="18" charset="0"/>
              <a:cs typeface="Times New Roman" panose="02020603050405020304" pitchFamily="18" charset="0"/>
            </a:endParaRPr>
          </a:p>
          <a:p>
            <a:endParaRPr lang="en-IL" dirty="0"/>
          </a:p>
        </p:txBody>
      </p:sp>
      <p:sp>
        <p:nvSpPr>
          <p:cNvPr id="4" name="Slide Number Placeholder 3"/>
          <p:cNvSpPr>
            <a:spLocks noGrp="1"/>
          </p:cNvSpPr>
          <p:nvPr>
            <p:ph type="sldNum" sz="quarter" idx="5"/>
          </p:nvPr>
        </p:nvSpPr>
        <p:spPr/>
        <p:txBody>
          <a:bodyPr/>
          <a:lstStyle/>
          <a:p>
            <a:fld id="{CF9A32C1-6C93-41A6-8C5E-7E87C7896CA1}" type="slidenum">
              <a:rPr lang="en-US" smtClean="0"/>
              <a:t>8</a:t>
            </a:fld>
            <a:endParaRPr lang="en-US"/>
          </a:p>
        </p:txBody>
      </p:sp>
    </p:spTree>
    <p:extLst>
      <p:ext uri="{BB962C8B-B14F-4D97-AF65-F5344CB8AC3E}">
        <p14:creationId xmlns:p14="http://schemas.microsoft.com/office/powerpoint/2010/main" val="4159840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68EC72-5C43-4321-8FF7-87D2A6942D90}" type="datetime1">
              <a:rPr lang="en-US" smtClean="0"/>
              <a:t>03-Jan-21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8AEF4-E34B-4A88-8A9B-B4D1D0216C8A}" type="slidenum">
              <a:rPr lang="en-US" smtClean="0"/>
              <a:t>‹#›</a:t>
            </a:fld>
            <a:endParaRPr lang="en-US"/>
          </a:p>
        </p:txBody>
      </p:sp>
    </p:spTree>
    <p:extLst>
      <p:ext uri="{BB962C8B-B14F-4D97-AF65-F5344CB8AC3E}">
        <p14:creationId xmlns:p14="http://schemas.microsoft.com/office/powerpoint/2010/main" val="3285694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71C307-AB42-4AE4-B06A-9500B2D21B75}" type="datetime1">
              <a:rPr lang="en-US" smtClean="0"/>
              <a:t>03-Jan-21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8AEF4-E34B-4A88-8A9B-B4D1D0216C8A}" type="slidenum">
              <a:rPr lang="en-US" smtClean="0"/>
              <a:t>‹#›</a:t>
            </a:fld>
            <a:endParaRPr lang="en-US"/>
          </a:p>
        </p:txBody>
      </p:sp>
    </p:spTree>
    <p:extLst>
      <p:ext uri="{BB962C8B-B14F-4D97-AF65-F5344CB8AC3E}">
        <p14:creationId xmlns:p14="http://schemas.microsoft.com/office/powerpoint/2010/main" val="2178430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F39929-9355-4EAF-AB59-BFB131F1775B}" type="datetime1">
              <a:rPr lang="en-US" smtClean="0"/>
              <a:t>03-Jan-21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8AEF4-E34B-4A88-8A9B-B4D1D0216C8A}" type="slidenum">
              <a:rPr lang="en-US" smtClean="0"/>
              <a:t>‹#›</a:t>
            </a:fld>
            <a:endParaRPr lang="en-US"/>
          </a:p>
        </p:txBody>
      </p:sp>
    </p:spTree>
    <p:extLst>
      <p:ext uri="{BB962C8B-B14F-4D97-AF65-F5344CB8AC3E}">
        <p14:creationId xmlns:p14="http://schemas.microsoft.com/office/powerpoint/2010/main" val="84835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B3CA3-60B8-4484-98E0-D63DCDDC675A}" type="datetime1">
              <a:rPr lang="en-US" smtClean="0"/>
              <a:t>03-Jan-21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8AEF4-E34B-4A88-8A9B-B4D1D0216C8A}" type="slidenum">
              <a:rPr lang="en-US" smtClean="0"/>
              <a:t>‹#›</a:t>
            </a:fld>
            <a:endParaRPr lang="en-US"/>
          </a:p>
        </p:txBody>
      </p:sp>
    </p:spTree>
    <p:extLst>
      <p:ext uri="{BB962C8B-B14F-4D97-AF65-F5344CB8AC3E}">
        <p14:creationId xmlns:p14="http://schemas.microsoft.com/office/powerpoint/2010/main" val="3851646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BC4910-80C5-48BE-AA7D-F47F7FEBC893}" type="datetime1">
              <a:rPr lang="en-US" smtClean="0"/>
              <a:t>03-Jan-21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F8AEF4-E34B-4A88-8A9B-B4D1D0216C8A}" type="slidenum">
              <a:rPr lang="en-US" smtClean="0"/>
              <a:t>‹#›</a:t>
            </a:fld>
            <a:endParaRPr lang="en-US"/>
          </a:p>
        </p:txBody>
      </p:sp>
    </p:spTree>
    <p:extLst>
      <p:ext uri="{BB962C8B-B14F-4D97-AF65-F5344CB8AC3E}">
        <p14:creationId xmlns:p14="http://schemas.microsoft.com/office/powerpoint/2010/main" val="3680074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B84F57-E687-4E8C-8567-14D235141C6D}" type="datetime1">
              <a:rPr lang="en-US" smtClean="0"/>
              <a:t>03-Jan-21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8AEF4-E34B-4A88-8A9B-B4D1D0216C8A}" type="slidenum">
              <a:rPr lang="en-US" smtClean="0"/>
              <a:t>‹#›</a:t>
            </a:fld>
            <a:endParaRPr lang="en-US"/>
          </a:p>
        </p:txBody>
      </p:sp>
    </p:spTree>
    <p:extLst>
      <p:ext uri="{BB962C8B-B14F-4D97-AF65-F5344CB8AC3E}">
        <p14:creationId xmlns:p14="http://schemas.microsoft.com/office/powerpoint/2010/main" val="191849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05EFEE-124B-43D6-826D-B5D28A29F5F8}" type="datetime1">
              <a:rPr lang="en-US" smtClean="0"/>
              <a:t>03-Jan-21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F8AEF4-E34B-4A88-8A9B-B4D1D0216C8A}" type="slidenum">
              <a:rPr lang="en-US" smtClean="0"/>
              <a:t>‹#›</a:t>
            </a:fld>
            <a:endParaRPr lang="en-US"/>
          </a:p>
        </p:txBody>
      </p:sp>
    </p:spTree>
    <p:extLst>
      <p:ext uri="{BB962C8B-B14F-4D97-AF65-F5344CB8AC3E}">
        <p14:creationId xmlns:p14="http://schemas.microsoft.com/office/powerpoint/2010/main" val="1233107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AB5505-60C5-49AA-8FD9-F6F5E023D882}" type="datetime1">
              <a:rPr lang="en-US" smtClean="0"/>
              <a:t>03-Jan-21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F8AEF4-E34B-4A88-8A9B-B4D1D0216C8A}" type="slidenum">
              <a:rPr lang="en-US" smtClean="0"/>
              <a:t>‹#›</a:t>
            </a:fld>
            <a:endParaRPr lang="en-US"/>
          </a:p>
        </p:txBody>
      </p:sp>
    </p:spTree>
    <p:extLst>
      <p:ext uri="{BB962C8B-B14F-4D97-AF65-F5344CB8AC3E}">
        <p14:creationId xmlns:p14="http://schemas.microsoft.com/office/powerpoint/2010/main" val="5448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64084-AF8B-499B-9A92-80507271912E}" type="datetime1">
              <a:rPr lang="en-US" smtClean="0"/>
              <a:t>03-Jan-21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F8AEF4-E34B-4A88-8A9B-B4D1D0216C8A}" type="slidenum">
              <a:rPr lang="en-US" smtClean="0"/>
              <a:t>‹#›</a:t>
            </a:fld>
            <a:endParaRPr lang="en-US"/>
          </a:p>
        </p:txBody>
      </p:sp>
    </p:spTree>
    <p:extLst>
      <p:ext uri="{BB962C8B-B14F-4D97-AF65-F5344CB8AC3E}">
        <p14:creationId xmlns:p14="http://schemas.microsoft.com/office/powerpoint/2010/main" val="276484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F63ED-6F6C-4790-849D-2982D9D0EDED}" type="datetime1">
              <a:rPr lang="en-US" smtClean="0"/>
              <a:t>03-Jan-21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8AEF4-E34B-4A88-8A9B-B4D1D0216C8A}" type="slidenum">
              <a:rPr lang="en-US" smtClean="0"/>
              <a:t>‹#›</a:t>
            </a:fld>
            <a:endParaRPr lang="en-US"/>
          </a:p>
        </p:txBody>
      </p:sp>
    </p:spTree>
    <p:extLst>
      <p:ext uri="{BB962C8B-B14F-4D97-AF65-F5344CB8AC3E}">
        <p14:creationId xmlns:p14="http://schemas.microsoft.com/office/powerpoint/2010/main" val="265581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C0D050-7F40-4AD6-BDD8-1A068B3EAB8B}" type="datetime1">
              <a:rPr lang="en-US" smtClean="0"/>
              <a:t>03-Jan-21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F8AEF4-E34B-4A88-8A9B-B4D1D0216C8A}" type="slidenum">
              <a:rPr lang="en-US" smtClean="0"/>
              <a:t>‹#›</a:t>
            </a:fld>
            <a:endParaRPr lang="en-US"/>
          </a:p>
        </p:txBody>
      </p:sp>
    </p:spTree>
    <p:extLst>
      <p:ext uri="{BB962C8B-B14F-4D97-AF65-F5344CB8AC3E}">
        <p14:creationId xmlns:p14="http://schemas.microsoft.com/office/powerpoint/2010/main" val="993914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4621C-8CEC-40FF-8143-DFA1C905F9F5}" type="datetime1">
              <a:rPr lang="en-US" smtClean="0"/>
              <a:t>03-Jan-21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F8AEF4-E34B-4A88-8A9B-B4D1D0216C8A}" type="slidenum">
              <a:rPr lang="en-US" smtClean="0"/>
              <a:t>‹#›</a:t>
            </a:fld>
            <a:endParaRPr lang="en-US"/>
          </a:p>
        </p:txBody>
      </p:sp>
    </p:spTree>
    <p:extLst>
      <p:ext uri="{BB962C8B-B14F-4D97-AF65-F5344CB8AC3E}">
        <p14:creationId xmlns:p14="http://schemas.microsoft.com/office/powerpoint/2010/main" val="91622002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25.png"/><Relationship Id="rId3" Type="http://schemas.openxmlformats.org/officeDocument/2006/relationships/image" Target="../media/image34.png"/><Relationship Id="rId21" Type="http://schemas.openxmlformats.org/officeDocument/2006/relationships/image" Target="../media/image28.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24.png"/><Relationship Id="rId2" Type="http://schemas.openxmlformats.org/officeDocument/2006/relationships/image" Target="../media/image33.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41.png"/><Relationship Id="rId19" Type="http://schemas.openxmlformats.org/officeDocument/2006/relationships/image" Target="../media/image26.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21.png"/><Relationship Id="rId22"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0.png"/><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31.png"/><Relationship Id="rId4" Type="http://schemas.openxmlformats.org/officeDocument/2006/relationships/image" Target="../media/image270.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2.png"/><Relationship Id="rId7" Type="http://schemas.openxmlformats.org/officeDocument/2006/relationships/image" Target="../media/image47.png"/><Relationship Id="rId2"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320.png"/><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560.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1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7.bin"/><Relationship Id="rId3" Type="http://schemas.openxmlformats.org/officeDocument/2006/relationships/notesSlide" Target="../notesSlides/notesSlide3.xml"/><Relationship Id="rId7" Type="http://schemas.openxmlformats.org/officeDocument/2006/relationships/image" Target="../media/image5.wmf"/><Relationship Id="rId12"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6.wmf"/><Relationship Id="rId14" Type="http://schemas.openxmlformats.org/officeDocument/2006/relationships/image" Target="../media/image8.wmf"/></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4.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9.wmf"/><Relationship Id="rId4" Type="http://schemas.openxmlformats.org/officeDocument/2006/relationships/oleObject" Target="../embeddings/oleObject8.bin"/><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38751"/>
            <a:ext cx="12192000" cy="2739788"/>
          </a:xfrm>
          <a:solidFill>
            <a:schemeClr val="accent2">
              <a:lumMod val="20000"/>
              <a:lumOff val="80000"/>
            </a:schemeClr>
          </a:solidFill>
          <a:ln>
            <a:solidFill>
              <a:schemeClr val="accent6">
                <a:lumMod val="75000"/>
              </a:schemeClr>
            </a:solidFill>
          </a:ln>
        </p:spPr>
        <p:txBody>
          <a:bodyPr>
            <a:noAutofit/>
          </a:bodyPr>
          <a:lstStyle/>
          <a:p>
            <a:r>
              <a:rPr lang="en-US" sz="4000" dirty="0">
                <a:solidFill>
                  <a:srgbClr val="0070C0"/>
                </a:solidFill>
                <a:latin typeface="Palatino Linotype" panose="02040502050505030304" pitchFamily="18" charset="0"/>
                <a:cs typeface="Times New Roman" panose="02020603050405020304" pitchFamily="18" charset="0"/>
              </a:rPr>
              <a:t>Near-field Scanning Optical Microscopy (NSOM) for Integrated photonic devices </a:t>
            </a:r>
            <a:br>
              <a:rPr lang="en-US" sz="4000" dirty="0">
                <a:solidFill>
                  <a:srgbClr val="0070C0"/>
                </a:solidFill>
                <a:latin typeface="Times New Roman" panose="02020603050405020304" pitchFamily="18" charset="0"/>
                <a:cs typeface="Times New Roman" panose="02020603050405020304" pitchFamily="18" charset="0"/>
              </a:rPr>
            </a:b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838576" y="5054147"/>
            <a:ext cx="3050253" cy="1120467"/>
          </a:xfrm>
        </p:spPr>
        <p:txBody>
          <a:bodyPr>
            <a:noAutofit/>
          </a:bodyPr>
          <a:lstStyle/>
          <a:p>
            <a:r>
              <a:rPr lang="en-US" sz="1800" dirty="0">
                <a:solidFill>
                  <a:srgbClr val="FF0000"/>
                </a:solidFill>
                <a:latin typeface="Palatino Linotype" panose="02040502050505030304" pitchFamily="18" charset="0"/>
                <a:cs typeface="Times New Roman" panose="02020603050405020304" pitchFamily="18" charset="0"/>
              </a:rPr>
              <a:t>Presented By:</a:t>
            </a:r>
          </a:p>
          <a:p>
            <a:r>
              <a:rPr lang="en-US" sz="1800" dirty="0">
                <a:solidFill>
                  <a:srgbClr val="FF0000"/>
                </a:solidFill>
                <a:latin typeface="Palatino Linotype" panose="02040502050505030304" pitchFamily="18" charset="0"/>
                <a:cs typeface="Times New Roman" panose="02020603050405020304" pitchFamily="18" charset="0"/>
              </a:rPr>
              <a:t>Ankit Chauhan</a:t>
            </a:r>
          </a:p>
          <a:p>
            <a:r>
              <a:rPr lang="en-US" sz="1800" dirty="0">
                <a:solidFill>
                  <a:srgbClr val="FF0000"/>
                </a:solidFill>
                <a:latin typeface="Palatino Linotype" panose="02040502050505030304" pitchFamily="18" charset="0"/>
                <a:cs typeface="Times New Roman" panose="02020603050405020304" pitchFamily="18" charset="0"/>
              </a:rPr>
              <a:t>(student Id. 850306036)</a:t>
            </a:r>
          </a:p>
        </p:txBody>
      </p:sp>
      <p:pic>
        <p:nvPicPr>
          <p:cNvPr id="6" name="Picture 5"/>
          <p:cNvPicPr>
            <a:picLocks noChangeAspect="1"/>
          </p:cNvPicPr>
          <p:nvPr/>
        </p:nvPicPr>
        <p:blipFill>
          <a:blip r:embed="rId2"/>
          <a:stretch>
            <a:fillRect/>
          </a:stretch>
        </p:blipFill>
        <p:spPr>
          <a:xfrm>
            <a:off x="3187507" y="182473"/>
            <a:ext cx="5765993" cy="1566428"/>
          </a:xfrm>
          <a:prstGeom prst="rect">
            <a:avLst/>
          </a:prstGeom>
        </p:spPr>
      </p:pic>
      <p:sp>
        <p:nvSpPr>
          <p:cNvPr id="5" name="Subtitle 2">
            <a:extLst>
              <a:ext uri="{FF2B5EF4-FFF2-40B4-BE49-F238E27FC236}">
                <a16:creationId xmlns:a16="http://schemas.microsoft.com/office/drawing/2014/main" id="{E07733D1-8D3E-4E15-9CCD-1C9857D7ABD6}"/>
              </a:ext>
            </a:extLst>
          </p:cNvPr>
          <p:cNvSpPr txBox="1">
            <a:spLocks/>
          </p:cNvSpPr>
          <p:nvPr/>
        </p:nvSpPr>
        <p:spPr>
          <a:xfrm>
            <a:off x="2544924" y="1938751"/>
            <a:ext cx="7051158" cy="88807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FF0000"/>
                </a:solidFill>
                <a:latin typeface="Palatino Linotype" panose="02040502050505030304" pitchFamily="18" charset="0"/>
                <a:cs typeface="Times New Roman" panose="02020603050405020304" pitchFamily="18" charset="0"/>
              </a:rPr>
              <a:t>Integrated Photonics course (377.2.5599) presentation</a:t>
            </a:r>
          </a:p>
          <a:p>
            <a:r>
              <a:rPr lang="en-US" dirty="0">
                <a:solidFill>
                  <a:srgbClr val="FF0000"/>
                </a:solidFill>
                <a:latin typeface="Palatino Linotype" panose="02040502050505030304" pitchFamily="18" charset="0"/>
                <a:cs typeface="Times New Roman" panose="02020603050405020304" pitchFamily="18" charset="0"/>
              </a:rPr>
              <a:t>on </a:t>
            </a:r>
          </a:p>
        </p:txBody>
      </p:sp>
      <p:sp>
        <p:nvSpPr>
          <p:cNvPr id="4" name="TextBox 3">
            <a:extLst>
              <a:ext uri="{FF2B5EF4-FFF2-40B4-BE49-F238E27FC236}">
                <a16:creationId xmlns:a16="http://schemas.microsoft.com/office/drawing/2014/main" id="{B06A6E19-8399-431F-9AFC-577B8E4D9762}"/>
              </a:ext>
            </a:extLst>
          </p:cNvPr>
          <p:cNvSpPr txBox="1"/>
          <p:nvPr/>
        </p:nvSpPr>
        <p:spPr>
          <a:xfrm>
            <a:off x="5397732" y="6550222"/>
            <a:ext cx="1931939" cy="307777"/>
          </a:xfrm>
          <a:prstGeom prst="rect">
            <a:avLst/>
          </a:prstGeom>
          <a:noFill/>
        </p:spPr>
        <p:txBody>
          <a:bodyPr wrap="none" rtlCol="0">
            <a:spAutoFit/>
          </a:bodyPr>
          <a:lstStyle/>
          <a:p>
            <a:r>
              <a:rPr lang="en-US" sz="1400" dirty="0">
                <a:latin typeface="Palatino Linotype" panose="02040502050505030304" pitchFamily="18" charset="0"/>
              </a:rPr>
              <a:t>Date: 3</a:t>
            </a:r>
            <a:r>
              <a:rPr lang="en-US" sz="1400" baseline="30000" dirty="0">
                <a:latin typeface="Palatino Linotype" panose="02040502050505030304" pitchFamily="18" charset="0"/>
              </a:rPr>
              <a:t>rd</a:t>
            </a:r>
            <a:r>
              <a:rPr lang="en-US" sz="1400" dirty="0">
                <a:latin typeface="Palatino Linotype" panose="02040502050505030304" pitchFamily="18" charset="0"/>
              </a:rPr>
              <a:t> January 2021</a:t>
            </a:r>
          </a:p>
        </p:txBody>
      </p:sp>
    </p:spTree>
    <p:extLst>
      <p:ext uri="{BB962C8B-B14F-4D97-AF65-F5344CB8AC3E}">
        <p14:creationId xmlns:p14="http://schemas.microsoft.com/office/powerpoint/2010/main" val="2011029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A2CC3DF-D112-4C4B-8309-66B71A9F170B}"/>
              </a:ext>
            </a:extLst>
          </p:cNvPr>
          <p:cNvGrpSpPr/>
          <p:nvPr/>
        </p:nvGrpSpPr>
        <p:grpSpPr>
          <a:xfrm>
            <a:off x="5303521" y="1589701"/>
            <a:ext cx="6050279" cy="2747189"/>
            <a:chOff x="3332633" y="984072"/>
            <a:chExt cx="5721517" cy="2376492"/>
          </a:xfrm>
        </p:grpSpPr>
        <p:grpSp>
          <p:nvGrpSpPr>
            <p:cNvPr id="7" name="Group 6">
              <a:extLst>
                <a:ext uri="{FF2B5EF4-FFF2-40B4-BE49-F238E27FC236}">
                  <a16:creationId xmlns:a16="http://schemas.microsoft.com/office/drawing/2014/main" id="{580A4A50-9A0E-490D-9891-AA2496F687BC}"/>
                </a:ext>
              </a:extLst>
            </p:cNvPr>
            <p:cNvGrpSpPr/>
            <p:nvPr/>
          </p:nvGrpSpPr>
          <p:grpSpPr>
            <a:xfrm>
              <a:off x="3332633" y="984072"/>
              <a:ext cx="5721517" cy="2376492"/>
              <a:chOff x="3332633" y="984072"/>
              <a:chExt cx="5721517" cy="2376492"/>
            </a:xfrm>
          </p:grpSpPr>
          <p:grpSp>
            <p:nvGrpSpPr>
              <p:cNvPr id="9" name="Group 8">
                <a:extLst>
                  <a:ext uri="{FF2B5EF4-FFF2-40B4-BE49-F238E27FC236}">
                    <a16:creationId xmlns:a16="http://schemas.microsoft.com/office/drawing/2014/main" id="{7FC87F6C-3BB8-4BA9-BE2A-9853D5DCAC0D}"/>
                  </a:ext>
                </a:extLst>
              </p:cNvPr>
              <p:cNvGrpSpPr/>
              <p:nvPr/>
            </p:nvGrpSpPr>
            <p:grpSpPr>
              <a:xfrm>
                <a:off x="3332633" y="984072"/>
                <a:ext cx="2480112" cy="2272197"/>
                <a:chOff x="3332633" y="984072"/>
                <a:chExt cx="2480112" cy="2272197"/>
              </a:xfrm>
            </p:grpSpPr>
            <p:grpSp>
              <p:nvGrpSpPr>
                <p:cNvPr id="11" name="Group 10">
                  <a:extLst>
                    <a:ext uri="{FF2B5EF4-FFF2-40B4-BE49-F238E27FC236}">
                      <a16:creationId xmlns:a16="http://schemas.microsoft.com/office/drawing/2014/main" id="{AD77DD94-EAC4-4764-B4BC-9425E40282DE}"/>
                    </a:ext>
                  </a:extLst>
                </p:cNvPr>
                <p:cNvGrpSpPr/>
                <p:nvPr/>
              </p:nvGrpSpPr>
              <p:grpSpPr>
                <a:xfrm>
                  <a:off x="3332633" y="984072"/>
                  <a:ext cx="2321580" cy="2272197"/>
                  <a:chOff x="3332633" y="984072"/>
                  <a:chExt cx="2321580" cy="2272197"/>
                </a:xfrm>
              </p:grpSpPr>
              <p:sp>
                <p:nvSpPr>
                  <p:cNvPr id="18" name="Rectangle 17">
                    <a:extLst>
                      <a:ext uri="{FF2B5EF4-FFF2-40B4-BE49-F238E27FC236}">
                        <a16:creationId xmlns:a16="http://schemas.microsoft.com/office/drawing/2014/main" id="{EA24346F-8D79-4DC4-97B2-DEEFCA860E7B}"/>
                      </a:ext>
                    </a:extLst>
                  </p:cNvPr>
                  <p:cNvSpPr/>
                  <p:nvPr/>
                </p:nvSpPr>
                <p:spPr>
                  <a:xfrm>
                    <a:off x="3422469" y="1288869"/>
                    <a:ext cx="1924594" cy="775062"/>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9" name="Rectangle 18">
                    <a:extLst>
                      <a:ext uri="{FF2B5EF4-FFF2-40B4-BE49-F238E27FC236}">
                        <a16:creationId xmlns:a16="http://schemas.microsoft.com/office/drawing/2014/main" id="{A524AF9E-3D32-46D7-BE6F-659E8FA4A805}"/>
                      </a:ext>
                    </a:extLst>
                  </p:cNvPr>
                  <p:cNvSpPr/>
                  <p:nvPr/>
                </p:nvSpPr>
                <p:spPr>
                  <a:xfrm>
                    <a:off x="3422469" y="2442679"/>
                    <a:ext cx="1924594" cy="775062"/>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20" name="Straight Connector 19">
                    <a:extLst>
                      <a:ext uri="{FF2B5EF4-FFF2-40B4-BE49-F238E27FC236}">
                        <a16:creationId xmlns:a16="http://schemas.microsoft.com/office/drawing/2014/main" id="{28CBAC22-D4B8-4D10-AB13-E1B981C71127}"/>
                      </a:ext>
                    </a:extLst>
                  </p:cNvPr>
                  <p:cNvCxnSpPr/>
                  <p:nvPr/>
                </p:nvCxnSpPr>
                <p:spPr>
                  <a:xfrm>
                    <a:off x="4628606" y="1619807"/>
                    <a:ext cx="0" cy="540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D8FDE4F-FA57-49D3-AE80-B111FA43E049}"/>
                      </a:ext>
                    </a:extLst>
                  </p:cNvPr>
                  <p:cNvCxnSpPr>
                    <a:cxnSpLocks/>
                  </p:cNvCxnSpPr>
                  <p:nvPr/>
                </p:nvCxnSpPr>
                <p:spPr>
                  <a:xfrm flipV="1">
                    <a:off x="4032069" y="1018903"/>
                    <a:ext cx="0" cy="216000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7D93D57F-909F-4DD6-9CF9-173CE8C1F2FC}"/>
                      </a:ext>
                    </a:extLst>
                  </p:cNvPr>
                  <p:cNvGrpSpPr/>
                  <p:nvPr/>
                </p:nvGrpSpPr>
                <p:grpSpPr>
                  <a:xfrm rot="18337196">
                    <a:off x="3458117" y="2743119"/>
                    <a:ext cx="728035" cy="2"/>
                    <a:chOff x="3404176" y="4288726"/>
                    <a:chExt cx="728035" cy="2"/>
                  </a:xfrm>
                </p:grpSpPr>
                <p:cxnSp>
                  <p:nvCxnSpPr>
                    <p:cNvPr id="53" name="Straight Arrow Connector 52">
                      <a:extLst>
                        <a:ext uri="{FF2B5EF4-FFF2-40B4-BE49-F238E27FC236}">
                          <a16:creationId xmlns:a16="http://schemas.microsoft.com/office/drawing/2014/main" id="{BF30B22E-FC7C-4F72-B1FC-00BD5C9F78E5}"/>
                        </a:ext>
                      </a:extLst>
                    </p:cNvPr>
                    <p:cNvCxnSpPr>
                      <a:cxnSpLocks/>
                    </p:cNvCxnSpPr>
                    <p:nvPr/>
                  </p:nvCxnSpPr>
                  <p:spPr>
                    <a:xfrm flipV="1">
                      <a:off x="3404176" y="4288726"/>
                      <a:ext cx="432000"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E05412A-04DC-4EAB-A1CA-7A0EA58C2E02}"/>
                        </a:ext>
                      </a:extLst>
                    </p:cNvPr>
                    <p:cNvCxnSpPr>
                      <a:cxnSpLocks/>
                    </p:cNvCxnSpPr>
                    <p:nvPr/>
                  </p:nvCxnSpPr>
                  <p:spPr>
                    <a:xfrm flipV="1">
                      <a:off x="3749033" y="4288727"/>
                      <a:ext cx="38317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a:extLst>
                      <a:ext uri="{FF2B5EF4-FFF2-40B4-BE49-F238E27FC236}">
                        <a16:creationId xmlns:a16="http://schemas.microsoft.com/office/drawing/2014/main" id="{C4B54A7F-0BDD-410F-BA77-0D79993610FB}"/>
                      </a:ext>
                    </a:extLst>
                  </p:cNvPr>
                  <p:cNvCxnSpPr>
                    <a:cxnSpLocks/>
                  </p:cNvCxnSpPr>
                  <p:nvPr/>
                </p:nvCxnSpPr>
                <p:spPr>
                  <a:xfrm flipV="1">
                    <a:off x="4029998" y="2063931"/>
                    <a:ext cx="598608" cy="3786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E52094D7-F5BD-4292-A41C-CD7BC7B4203A}"/>
                      </a:ext>
                    </a:extLst>
                  </p:cNvPr>
                  <p:cNvGrpSpPr/>
                  <p:nvPr/>
                </p:nvGrpSpPr>
                <p:grpSpPr>
                  <a:xfrm rot="18059486">
                    <a:off x="4474433" y="1741666"/>
                    <a:ext cx="728034" cy="1"/>
                    <a:chOff x="3404177" y="4288727"/>
                    <a:chExt cx="728034" cy="1"/>
                  </a:xfrm>
                </p:grpSpPr>
                <p:cxnSp>
                  <p:nvCxnSpPr>
                    <p:cNvPr id="51" name="Straight Arrow Connector 50">
                      <a:extLst>
                        <a:ext uri="{FF2B5EF4-FFF2-40B4-BE49-F238E27FC236}">
                          <a16:creationId xmlns:a16="http://schemas.microsoft.com/office/drawing/2014/main" id="{0385AC63-FE02-46CF-81F6-DBE75C1B166B}"/>
                        </a:ext>
                      </a:extLst>
                    </p:cNvPr>
                    <p:cNvCxnSpPr>
                      <a:cxnSpLocks/>
                    </p:cNvCxnSpPr>
                    <p:nvPr/>
                  </p:nvCxnSpPr>
                  <p:spPr>
                    <a:xfrm flipV="1">
                      <a:off x="3404177" y="4288727"/>
                      <a:ext cx="349217"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40FAB68-4681-40A7-8282-E74CDADCA223}"/>
                        </a:ext>
                      </a:extLst>
                    </p:cNvPr>
                    <p:cNvCxnSpPr>
                      <a:cxnSpLocks/>
                    </p:cNvCxnSpPr>
                    <p:nvPr/>
                  </p:nvCxnSpPr>
                  <p:spPr>
                    <a:xfrm flipV="1">
                      <a:off x="3749033" y="4288727"/>
                      <a:ext cx="383178"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07759256-0F4F-44D5-ABC9-CEC93BFF848B}"/>
                      </a:ext>
                    </a:extLst>
                  </p:cNvPr>
                  <p:cNvSpPr/>
                  <p:nvPr/>
                </p:nvSpPr>
                <p:spPr>
                  <a:xfrm>
                    <a:off x="3616765" y="2799569"/>
                    <a:ext cx="180000" cy="18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26" name="Straight Arrow Connector 25">
                    <a:extLst>
                      <a:ext uri="{FF2B5EF4-FFF2-40B4-BE49-F238E27FC236}">
                        <a16:creationId xmlns:a16="http://schemas.microsoft.com/office/drawing/2014/main" id="{3B748DE1-E655-40CA-B46F-0763BA2B8B7B}"/>
                      </a:ext>
                    </a:extLst>
                  </p:cNvPr>
                  <p:cNvCxnSpPr>
                    <a:cxnSpLocks/>
                  </p:cNvCxnSpPr>
                  <p:nvPr/>
                </p:nvCxnSpPr>
                <p:spPr>
                  <a:xfrm flipH="1" flipV="1">
                    <a:off x="3519092" y="2740109"/>
                    <a:ext cx="186383" cy="1581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CB735EA-8507-4A6D-90A6-349198249704}"/>
                      </a:ext>
                    </a:extLst>
                  </p:cNvPr>
                  <p:cNvSpPr txBox="1"/>
                  <p:nvPr/>
                </p:nvSpPr>
                <p:spPr>
                  <a:xfrm>
                    <a:off x="3766438" y="984072"/>
                    <a:ext cx="295837" cy="278675"/>
                  </a:xfrm>
                  <a:prstGeom prst="rect">
                    <a:avLst/>
                  </a:prstGeom>
                  <a:noFill/>
                </p:spPr>
                <p:txBody>
                  <a:bodyPr wrap="none" rtlCol="0">
                    <a:spAutoFit/>
                  </a:bodyPr>
                  <a:lstStyle/>
                  <a:p>
                    <a:r>
                      <a:rPr lang="en-US" sz="1200" dirty="0">
                        <a:latin typeface="Palatino Linotype" panose="02040502050505030304" pitchFamily="18" charset="0"/>
                      </a:rPr>
                      <a:t>Z</a:t>
                    </a:r>
                    <a:endParaRPr lang="en-IL" sz="1200" dirty="0">
                      <a:latin typeface="Palatino Linotype" panose="02040502050505030304" pitchFamily="18" charset="0"/>
                    </a:endParaRPr>
                  </a:p>
                </p:txBody>
              </p:sp>
              <p:sp>
                <p:nvSpPr>
                  <p:cNvPr id="28" name="TextBox 27">
                    <a:extLst>
                      <a:ext uri="{FF2B5EF4-FFF2-40B4-BE49-F238E27FC236}">
                        <a16:creationId xmlns:a16="http://schemas.microsoft.com/office/drawing/2014/main" id="{88C14EFE-461D-4619-BABE-CA9C2239E8C7}"/>
                      </a:ext>
                    </a:extLst>
                  </p:cNvPr>
                  <p:cNvSpPr txBox="1"/>
                  <p:nvPr/>
                </p:nvSpPr>
                <p:spPr>
                  <a:xfrm>
                    <a:off x="4963723" y="2104889"/>
                    <a:ext cx="287583" cy="278675"/>
                  </a:xfrm>
                  <a:prstGeom prst="rect">
                    <a:avLst/>
                  </a:prstGeom>
                  <a:noFill/>
                </p:spPr>
                <p:txBody>
                  <a:bodyPr wrap="none" rtlCol="0">
                    <a:spAutoFit/>
                  </a:bodyPr>
                  <a:lstStyle/>
                  <a:p>
                    <a:r>
                      <a:rPr lang="en-US" sz="1200" b="1" dirty="0">
                        <a:latin typeface="Palatino Linotype" panose="02040502050505030304" pitchFamily="18" charset="0"/>
                      </a:rPr>
                      <a:t>d</a:t>
                    </a:r>
                    <a:endParaRPr lang="en-IL" sz="1200" b="1" dirty="0">
                      <a:latin typeface="Palatino Linotype" panose="02040502050505030304" pitchFamily="18" charset="0"/>
                    </a:endParaRPr>
                  </a:p>
                </p:txBody>
              </p:sp>
              <p:sp>
                <p:nvSpPr>
                  <p:cNvPr id="29" name="TextBox 28">
                    <a:extLst>
                      <a:ext uri="{FF2B5EF4-FFF2-40B4-BE49-F238E27FC236}">
                        <a16:creationId xmlns:a16="http://schemas.microsoft.com/office/drawing/2014/main" id="{B5DE5832-09D5-4FD9-8F97-4A4CBC100161}"/>
                      </a:ext>
                    </a:extLst>
                  </p:cNvPr>
                  <p:cNvSpPr txBox="1"/>
                  <p:nvPr/>
                </p:nvSpPr>
                <p:spPr>
                  <a:xfrm>
                    <a:off x="3413170" y="2460174"/>
                    <a:ext cx="190248" cy="278675"/>
                  </a:xfrm>
                  <a:prstGeom prst="rect">
                    <a:avLst/>
                  </a:prstGeom>
                  <a:noFill/>
                </p:spPr>
                <p:txBody>
                  <a:bodyPr wrap="none" rtlCol="0">
                    <a:spAutoFit/>
                  </a:bodyPr>
                  <a:lstStyle/>
                  <a:p>
                    <a:endParaRPr lang="en-IL" sz="1200" dirty="0">
                      <a:latin typeface="Palatino Linotype" panose="02040502050505030304" pitchFamily="18" charset="0"/>
                    </a:endParaRPr>
                  </a:p>
                </p:txBody>
              </p:sp>
              <p:sp>
                <p:nvSpPr>
                  <p:cNvPr id="30" name="TextBox 29">
                    <a:extLst>
                      <a:ext uri="{FF2B5EF4-FFF2-40B4-BE49-F238E27FC236}">
                        <a16:creationId xmlns:a16="http://schemas.microsoft.com/office/drawing/2014/main" id="{A76CA508-A10A-45EE-81DA-F3C223FC64C3}"/>
                      </a:ext>
                    </a:extLst>
                  </p:cNvPr>
                  <p:cNvSpPr txBox="1"/>
                  <p:nvPr/>
                </p:nvSpPr>
                <p:spPr>
                  <a:xfrm>
                    <a:off x="5356790" y="2073813"/>
                    <a:ext cx="287258" cy="276999"/>
                  </a:xfrm>
                  <a:prstGeom prst="rect">
                    <a:avLst/>
                  </a:prstGeom>
                  <a:noFill/>
                </p:spPr>
                <p:txBody>
                  <a:bodyPr wrap="square" rtlCol="0">
                    <a:spAutoFit/>
                  </a:bodyPr>
                  <a:lstStyle/>
                  <a:p>
                    <a:r>
                      <a:rPr lang="en-US" sz="1200" dirty="0">
                        <a:latin typeface="Palatino Linotype" panose="02040502050505030304" pitchFamily="18" charset="0"/>
                      </a:rPr>
                      <a:t>B</a:t>
                    </a:r>
                    <a:endParaRPr lang="en-IL" sz="1200" dirty="0">
                      <a:latin typeface="Palatino Linotype" panose="02040502050505030304" pitchFamily="18" charset="0"/>
                    </a:endParaRPr>
                  </a:p>
                </p:txBody>
              </p:sp>
              <p:sp>
                <p:nvSpPr>
                  <p:cNvPr id="31" name="TextBox 30">
                    <a:extLst>
                      <a:ext uri="{FF2B5EF4-FFF2-40B4-BE49-F238E27FC236}">
                        <a16:creationId xmlns:a16="http://schemas.microsoft.com/office/drawing/2014/main" id="{25B841FB-4F2E-401D-9AAA-7CF76F915E7F}"/>
                      </a:ext>
                    </a:extLst>
                  </p:cNvPr>
                  <p:cNvSpPr txBox="1"/>
                  <p:nvPr/>
                </p:nvSpPr>
                <p:spPr>
                  <a:xfrm>
                    <a:off x="5340216" y="1601895"/>
                    <a:ext cx="313997" cy="278675"/>
                  </a:xfrm>
                  <a:prstGeom prst="rect">
                    <a:avLst/>
                  </a:prstGeom>
                  <a:noFill/>
                </p:spPr>
                <p:txBody>
                  <a:bodyPr wrap="none" rtlCol="0">
                    <a:spAutoFit/>
                  </a:bodyPr>
                  <a:lstStyle/>
                  <a:p>
                    <a:r>
                      <a:rPr lang="en-US" sz="1200" dirty="0">
                        <a:latin typeface="Palatino Linotype" panose="02040502050505030304" pitchFamily="18" charset="0"/>
                      </a:rPr>
                      <a:t>A</a:t>
                    </a:r>
                    <a:endParaRPr lang="en-IL" sz="1200" dirty="0">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6216F545-4049-4636-9606-17B87AFF3904}"/>
                          </a:ext>
                        </a:extLst>
                      </p:cNvPr>
                      <p:cNvSpPr/>
                      <p:nvPr/>
                    </p:nvSpPr>
                    <p:spPr>
                      <a:xfrm>
                        <a:off x="3409533" y="2477134"/>
                        <a:ext cx="458085" cy="2841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IL" sz="1000" i="1">
                                      <a:latin typeface="Cambria Math" panose="02040503050406030204" pitchFamily="18" charset="0"/>
                                    </a:rPr>
                                  </m:ctrlPr>
                                </m:sSubSupPr>
                                <m:e>
                                  <m:r>
                                    <a:rPr lang="en-IL" sz="1000" i="1">
                                      <a:latin typeface="Cambria Math" panose="02040503050406030204" pitchFamily="18" charset="0"/>
                                    </a:rPr>
                                    <m:t>𝐸</m:t>
                                  </m:r>
                                </m:e>
                                <m:sub>
                                  <m:r>
                                    <a:rPr lang="en-IL" sz="1000">
                                      <a:latin typeface="Cambria Math" panose="02040503050406030204" pitchFamily="18" charset="0"/>
                                    </a:rPr>
                                    <m:t>1</m:t>
                                  </m:r>
                                </m:sub>
                                <m:sup>
                                  <m:d>
                                    <m:dPr>
                                      <m:ctrlPr>
                                        <a:rPr lang="en-IL" sz="1000" i="1">
                                          <a:latin typeface="Cambria Math" panose="02040503050406030204" pitchFamily="18" charset="0"/>
                                        </a:rPr>
                                      </m:ctrlPr>
                                    </m:dPr>
                                    <m:e>
                                      <m:r>
                                        <a:rPr lang="en-IL" sz="1000" i="1">
                                          <a:latin typeface="Cambria Math" panose="02040503050406030204" pitchFamily="18" charset="0"/>
                                        </a:rPr>
                                        <m:t>𝑃</m:t>
                                      </m:r>
                                    </m:e>
                                  </m:d>
                                </m:sup>
                              </m:sSubSup>
                            </m:oMath>
                          </m:oMathPara>
                        </a14:m>
                        <a:endParaRPr lang="en-IL" sz="1000" dirty="0"/>
                      </a:p>
                    </p:txBody>
                  </p:sp>
                </mc:Choice>
                <mc:Fallback xmlns="">
                  <p:sp>
                    <p:nvSpPr>
                      <p:cNvPr id="32" name="Rectangle 31">
                        <a:extLst>
                          <a:ext uri="{FF2B5EF4-FFF2-40B4-BE49-F238E27FC236}">
                            <a16:creationId xmlns:a16="http://schemas.microsoft.com/office/drawing/2014/main" id="{6216F545-4049-4636-9606-17B87AFF3904}"/>
                          </a:ext>
                        </a:extLst>
                      </p:cNvPr>
                      <p:cNvSpPr>
                        <a:spLocks noRot="1" noChangeAspect="1" noMove="1" noResize="1" noEditPoints="1" noAdjustHandles="1" noChangeArrowheads="1" noChangeShapeType="1" noTextEdit="1"/>
                      </p:cNvSpPr>
                      <p:nvPr/>
                    </p:nvSpPr>
                    <p:spPr>
                      <a:xfrm>
                        <a:off x="3409533" y="2477134"/>
                        <a:ext cx="458085" cy="284159"/>
                      </a:xfrm>
                      <a:prstGeom prst="rect">
                        <a:avLst/>
                      </a:prstGeom>
                      <a:blipFill>
                        <a:blip r:embed="rId2"/>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28EDF0B4-9808-432D-8F48-600F55330C42}"/>
                          </a:ext>
                        </a:extLst>
                      </p:cNvPr>
                      <p:cNvSpPr/>
                      <p:nvPr/>
                    </p:nvSpPr>
                    <p:spPr>
                      <a:xfrm>
                        <a:off x="3705475" y="2841675"/>
                        <a:ext cx="441312" cy="2841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IL" sz="1000" i="1">
                                      <a:latin typeface="Cambria Math" panose="02040503050406030204" pitchFamily="18" charset="0"/>
                                    </a:rPr>
                                  </m:ctrlPr>
                                </m:sSubSupPr>
                                <m:e>
                                  <m:r>
                                    <a:rPr lang="en-IL" sz="1000" i="1">
                                      <a:latin typeface="Cambria Math" panose="02040503050406030204" pitchFamily="18" charset="0"/>
                                    </a:rPr>
                                    <m:t>𝐸</m:t>
                                  </m:r>
                                </m:e>
                                <m:sub>
                                  <m:r>
                                    <a:rPr lang="en-IL" sz="1000">
                                      <a:latin typeface="Cambria Math" panose="02040503050406030204" pitchFamily="18" charset="0"/>
                                    </a:rPr>
                                    <m:t>1</m:t>
                                  </m:r>
                                </m:sub>
                                <m:sup>
                                  <m:d>
                                    <m:dPr>
                                      <m:ctrlPr>
                                        <a:rPr lang="en-IL" sz="1000" i="1">
                                          <a:latin typeface="Cambria Math" panose="02040503050406030204" pitchFamily="18" charset="0"/>
                                        </a:rPr>
                                      </m:ctrlPr>
                                    </m:dPr>
                                    <m:e>
                                      <m:r>
                                        <a:rPr lang="en-IL" sz="1000" i="1">
                                          <a:latin typeface="Cambria Math" panose="02040503050406030204" pitchFamily="18" charset="0"/>
                                        </a:rPr>
                                        <m:t>𝑠</m:t>
                                      </m:r>
                                    </m:e>
                                  </m:d>
                                </m:sup>
                              </m:sSubSup>
                            </m:oMath>
                          </m:oMathPara>
                        </a14:m>
                        <a:endParaRPr lang="en-IL" sz="1000" dirty="0"/>
                      </a:p>
                    </p:txBody>
                  </p:sp>
                </mc:Choice>
                <mc:Fallback xmlns="">
                  <p:sp>
                    <p:nvSpPr>
                      <p:cNvPr id="33" name="Rectangle 32">
                        <a:extLst>
                          <a:ext uri="{FF2B5EF4-FFF2-40B4-BE49-F238E27FC236}">
                            <a16:creationId xmlns:a16="http://schemas.microsoft.com/office/drawing/2014/main" id="{28EDF0B4-9808-432D-8F48-600F55330C42}"/>
                          </a:ext>
                        </a:extLst>
                      </p:cNvPr>
                      <p:cNvSpPr>
                        <a:spLocks noRot="1" noChangeAspect="1" noMove="1" noResize="1" noEditPoints="1" noAdjustHandles="1" noChangeArrowheads="1" noChangeShapeType="1" noTextEdit="1"/>
                      </p:cNvSpPr>
                      <p:nvPr/>
                    </p:nvSpPr>
                    <p:spPr>
                      <a:xfrm>
                        <a:off x="3705475" y="2841675"/>
                        <a:ext cx="441312" cy="284159"/>
                      </a:xfrm>
                      <a:prstGeom prst="rect">
                        <a:avLst/>
                      </a:prstGeom>
                      <a:blipFill>
                        <a:blip r:embed="rId3"/>
                        <a:stretch>
                          <a:fillRect/>
                        </a:stretch>
                      </a:blipFill>
                    </p:spPr>
                    <p:txBody>
                      <a:bodyPr/>
                      <a:lstStyle/>
                      <a:p>
                        <a:r>
                          <a:rPr lang="en-IL">
                            <a:noFill/>
                          </a:rPr>
                          <a:t> </a:t>
                        </a:r>
                      </a:p>
                    </p:txBody>
                  </p:sp>
                </mc:Fallback>
              </mc:AlternateContent>
              <p:sp>
                <p:nvSpPr>
                  <p:cNvPr id="34" name="Oval 33">
                    <a:extLst>
                      <a:ext uri="{FF2B5EF4-FFF2-40B4-BE49-F238E27FC236}">
                        <a16:creationId xmlns:a16="http://schemas.microsoft.com/office/drawing/2014/main" id="{0AD9F82B-B4DF-4CD1-B074-082F3D6736F6}"/>
                      </a:ext>
                    </a:extLst>
                  </p:cNvPr>
                  <p:cNvSpPr/>
                  <p:nvPr/>
                </p:nvSpPr>
                <p:spPr>
                  <a:xfrm>
                    <a:off x="4230725" y="2168198"/>
                    <a:ext cx="180000" cy="18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5" name="Oval 34">
                    <a:extLst>
                      <a:ext uri="{FF2B5EF4-FFF2-40B4-BE49-F238E27FC236}">
                        <a16:creationId xmlns:a16="http://schemas.microsoft.com/office/drawing/2014/main" id="{F6953AD8-F1B8-4B5C-8403-60AAF7209BE7}"/>
                      </a:ext>
                    </a:extLst>
                  </p:cNvPr>
                  <p:cNvSpPr/>
                  <p:nvPr/>
                </p:nvSpPr>
                <p:spPr>
                  <a:xfrm>
                    <a:off x="4835977" y="1493282"/>
                    <a:ext cx="180000" cy="18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36" name="Straight Arrow Connector 35">
                    <a:extLst>
                      <a:ext uri="{FF2B5EF4-FFF2-40B4-BE49-F238E27FC236}">
                        <a16:creationId xmlns:a16="http://schemas.microsoft.com/office/drawing/2014/main" id="{C4D1D06E-8E55-4F6E-90EF-4D6D35DC8598}"/>
                      </a:ext>
                    </a:extLst>
                  </p:cNvPr>
                  <p:cNvCxnSpPr>
                    <a:cxnSpLocks/>
                  </p:cNvCxnSpPr>
                  <p:nvPr/>
                </p:nvCxnSpPr>
                <p:spPr>
                  <a:xfrm flipH="1" flipV="1">
                    <a:off x="4197531" y="2020389"/>
                    <a:ext cx="115489" cy="24437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4AEA5CA-945C-40B6-8994-BAFB90A8B852}"/>
                      </a:ext>
                    </a:extLst>
                  </p:cNvPr>
                  <p:cNvCxnSpPr>
                    <a:cxnSpLocks/>
                  </p:cNvCxnSpPr>
                  <p:nvPr/>
                </p:nvCxnSpPr>
                <p:spPr>
                  <a:xfrm flipH="1" flipV="1">
                    <a:off x="4680860" y="1443104"/>
                    <a:ext cx="248174" cy="14449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EB972B11-804F-4FB3-B105-3D81C1FBC9E7}"/>
                          </a:ext>
                        </a:extLst>
                      </p:cNvPr>
                      <p:cNvSpPr/>
                      <p:nvPr/>
                    </p:nvSpPr>
                    <p:spPr>
                      <a:xfrm>
                        <a:off x="4089401" y="1778468"/>
                        <a:ext cx="460594" cy="286352"/>
                      </a:xfrm>
                      <a:prstGeom prst="rect">
                        <a:avLst/>
                      </a:prstGeom>
                    </p:spPr>
                    <p:txBody>
                      <a:bodyPr wrap="none">
                        <a:spAutoFit/>
                      </a:bodyPr>
                      <a:lstStyle/>
                      <a:p>
                        <a14:m>
                          <m:oMath xmlns:m="http://schemas.openxmlformats.org/officeDocument/2006/math">
                            <m:sSubSup>
                              <m:sSubSupPr>
                                <m:ctrlPr>
                                  <a:rPr lang="en-IL" sz="1000" i="1">
                                    <a:latin typeface="Cambria Math" panose="02040503050406030204" pitchFamily="18" charset="0"/>
                                  </a:rPr>
                                </m:ctrlPr>
                              </m:sSubSupPr>
                              <m:e>
                                <m:r>
                                  <a:rPr lang="en-US" sz="1000" i="1">
                                    <a:latin typeface="Cambria Math" panose="02040503050406030204" pitchFamily="18" charset="0"/>
                                    <a:ea typeface="Times New Roman" panose="02020603050405020304" pitchFamily="18" charset="0"/>
                                    <a:cs typeface="Times New Roman" panose="02020603050405020304" pitchFamily="18" charset="0"/>
                                  </a:rPr>
                                  <m:t>𝐸</m:t>
                                </m:r>
                              </m:e>
                              <m:sub>
                                <m:r>
                                  <a:rPr lang="en-US" sz="1000" i="1">
                                    <a:latin typeface="Cambria Math" panose="02040503050406030204" pitchFamily="18" charset="0"/>
                                    <a:ea typeface="Times New Roman" panose="02020603050405020304" pitchFamily="18" charset="0"/>
                                    <a:cs typeface="Times New Roman" panose="02020603050405020304" pitchFamily="18" charset="0"/>
                                  </a:rPr>
                                  <m:t>2</m:t>
                                </m:r>
                              </m:sub>
                              <m:sup>
                                <m:r>
                                  <a:rPr lang="en-US" sz="1000" i="1">
                                    <a:latin typeface="Cambria Math" panose="02040503050406030204" pitchFamily="18" charset="0"/>
                                    <a:ea typeface="Times New Roman" panose="02020603050405020304" pitchFamily="18" charset="0"/>
                                    <a:cs typeface="Times New Roman" panose="02020603050405020304" pitchFamily="18" charset="0"/>
                                  </a:rPr>
                                  <m:t>(</m:t>
                                </m:r>
                                <m:r>
                                  <a:rPr lang="en-US" sz="1000" i="1">
                                    <a:latin typeface="Cambria Math" panose="02040503050406030204" pitchFamily="18" charset="0"/>
                                    <a:ea typeface="Times New Roman" panose="02020603050405020304" pitchFamily="18" charset="0"/>
                                    <a:cs typeface="Times New Roman" panose="02020603050405020304" pitchFamily="18" charset="0"/>
                                  </a:rPr>
                                  <m:t>𝑃</m:t>
                                </m:r>
                                <m:r>
                                  <a:rPr lang="en-US" sz="1000" i="1">
                                    <a:latin typeface="Cambria Math" panose="02040503050406030204" pitchFamily="18" charset="0"/>
                                    <a:ea typeface="Times New Roman" panose="02020603050405020304" pitchFamily="18" charset="0"/>
                                    <a:cs typeface="Times New Roman" panose="02020603050405020304" pitchFamily="18" charset="0"/>
                                  </a:rPr>
                                  <m:t>)</m:t>
                                </m:r>
                              </m:sup>
                            </m:sSubSup>
                          </m:oMath>
                        </a14:m>
                        <a:r>
                          <a:rPr lang="en-US" sz="1000" dirty="0">
                            <a:latin typeface="Times New Roman" panose="02020603050405020304" pitchFamily="18" charset="0"/>
                            <a:ea typeface="Times New Roman" panose="02020603050405020304" pitchFamily="18" charset="0"/>
                          </a:rPr>
                          <a:t> </a:t>
                        </a:r>
                        <a:endParaRPr lang="en-IL" sz="1000" dirty="0"/>
                      </a:p>
                    </p:txBody>
                  </p:sp>
                </mc:Choice>
                <mc:Fallback xmlns="">
                  <p:sp>
                    <p:nvSpPr>
                      <p:cNvPr id="38" name="Rectangle 37">
                        <a:extLst>
                          <a:ext uri="{FF2B5EF4-FFF2-40B4-BE49-F238E27FC236}">
                            <a16:creationId xmlns:a16="http://schemas.microsoft.com/office/drawing/2014/main" id="{EB972B11-804F-4FB3-B105-3D81C1FBC9E7}"/>
                          </a:ext>
                        </a:extLst>
                      </p:cNvPr>
                      <p:cNvSpPr>
                        <a:spLocks noRot="1" noChangeAspect="1" noMove="1" noResize="1" noEditPoints="1" noAdjustHandles="1" noChangeArrowheads="1" noChangeShapeType="1" noTextEdit="1"/>
                      </p:cNvSpPr>
                      <p:nvPr/>
                    </p:nvSpPr>
                    <p:spPr>
                      <a:xfrm>
                        <a:off x="4089401" y="1778468"/>
                        <a:ext cx="460594" cy="286352"/>
                      </a:xfrm>
                      <a:prstGeom prst="rect">
                        <a:avLst/>
                      </a:prstGeom>
                      <a:blipFill>
                        <a:blip r:embed="rId4"/>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7621E1ED-E1D0-46A5-94F4-E36004E9F244}"/>
                          </a:ext>
                        </a:extLst>
                      </p:cNvPr>
                      <p:cNvSpPr/>
                      <p:nvPr/>
                    </p:nvSpPr>
                    <p:spPr>
                      <a:xfrm>
                        <a:off x="4329302" y="2188771"/>
                        <a:ext cx="443822" cy="286352"/>
                      </a:xfrm>
                      <a:prstGeom prst="rect">
                        <a:avLst/>
                      </a:prstGeom>
                    </p:spPr>
                    <p:txBody>
                      <a:bodyPr wrap="none">
                        <a:spAutoFit/>
                      </a:bodyPr>
                      <a:lstStyle/>
                      <a:p>
                        <a14:m>
                          <m:oMath xmlns:m="http://schemas.openxmlformats.org/officeDocument/2006/math">
                            <m:sSubSup>
                              <m:sSubSupPr>
                                <m:ctrlPr>
                                  <a:rPr lang="en-IL" sz="1000" i="1">
                                    <a:latin typeface="Cambria Math" panose="02040503050406030204" pitchFamily="18" charset="0"/>
                                  </a:rPr>
                                </m:ctrlPr>
                              </m:sSubSupPr>
                              <m:e>
                                <m:r>
                                  <a:rPr lang="en-US" sz="1000" i="1">
                                    <a:latin typeface="Cambria Math" panose="02040503050406030204" pitchFamily="18" charset="0"/>
                                    <a:ea typeface="Times New Roman" panose="02020603050405020304" pitchFamily="18" charset="0"/>
                                    <a:cs typeface="Times New Roman" panose="02020603050405020304" pitchFamily="18" charset="0"/>
                                  </a:rPr>
                                  <m:t>𝐸</m:t>
                                </m:r>
                              </m:e>
                              <m:sub>
                                <m:r>
                                  <a:rPr lang="en-US" sz="1000" i="1">
                                    <a:latin typeface="Cambria Math" panose="02040503050406030204" pitchFamily="18" charset="0"/>
                                    <a:ea typeface="Times New Roman" panose="02020603050405020304" pitchFamily="18" charset="0"/>
                                    <a:cs typeface="Times New Roman" panose="02020603050405020304" pitchFamily="18" charset="0"/>
                                  </a:rPr>
                                  <m:t>2</m:t>
                                </m:r>
                              </m:sub>
                              <m:sup>
                                <m:r>
                                  <a:rPr lang="en-US" sz="1000" i="1">
                                    <a:latin typeface="Cambria Math" panose="02040503050406030204" pitchFamily="18" charset="0"/>
                                    <a:ea typeface="Times New Roman" panose="02020603050405020304" pitchFamily="18" charset="0"/>
                                    <a:cs typeface="Times New Roman" panose="02020603050405020304" pitchFamily="18" charset="0"/>
                                  </a:rPr>
                                  <m:t>(</m:t>
                                </m:r>
                                <m:r>
                                  <a:rPr lang="en-US" sz="1000" i="1">
                                    <a:latin typeface="Cambria Math" panose="02040503050406030204" pitchFamily="18" charset="0"/>
                                    <a:ea typeface="Times New Roman" panose="02020603050405020304" pitchFamily="18" charset="0"/>
                                    <a:cs typeface="Times New Roman" panose="02020603050405020304" pitchFamily="18" charset="0"/>
                                  </a:rPr>
                                  <m:t>𝑠</m:t>
                                </m:r>
                                <m:r>
                                  <a:rPr lang="en-US" sz="1000" i="1">
                                    <a:latin typeface="Cambria Math" panose="02040503050406030204" pitchFamily="18" charset="0"/>
                                    <a:ea typeface="Times New Roman" panose="02020603050405020304" pitchFamily="18" charset="0"/>
                                    <a:cs typeface="Times New Roman" panose="02020603050405020304" pitchFamily="18" charset="0"/>
                                  </a:rPr>
                                  <m:t>)</m:t>
                                </m:r>
                              </m:sup>
                            </m:sSubSup>
                          </m:oMath>
                        </a14:m>
                        <a:r>
                          <a:rPr lang="en-US" sz="1000" dirty="0">
                            <a:latin typeface="Times New Roman" panose="02020603050405020304" pitchFamily="18" charset="0"/>
                            <a:ea typeface="Times New Roman" panose="02020603050405020304" pitchFamily="18" charset="0"/>
                          </a:rPr>
                          <a:t> </a:t>
                        </a:r>
                        <a:endParaRPr lang="en-IL" sz="1000" dirty="0"/>
                      </a:p>
                    </p:txBody>
                  </p:sp>
                </mc:Choice>
                <mc:Fallback xmlns="">
                  <p:sp>
                    <p:nvSpPr>
                      <p:cNvPr id="39" name="Rectangle 38">
                        <a:extLst>
                          <a:ext uri="{FF2B5EF4-FFF2-40B4-BE49-F238E27FC236}">
                            <a16:creationId xmlns:a16="http://schemas.microsoft.com/office/drawing/2014/main" id="{7621E1ED-E1D0-46A5-94F4-E36004E9F244}"/>
                          </a:ext>
                        </a:extLst>
                      </p:cNvPr>
                      <p:cNvSpPr>
                        <a:spLocks noRot="1" noChangeAspect="1" noMove="1" noResize="1" noEditPoints="1" noAdjustHandles="1" noChangeArrowheads="1" noChangeShapeType="1" noTextEdit="1"/>
                      </p:cNvSpPr>
                      <p:nvPr/>
                    </p:nvSpPr>
                    <p:spPr>
                      <a:xfrm>
                        <a:off x="4329302" y="2188771"/>
                        <a:ext cx="443822" cy="286352"/>
                      </a:xfrm>
                      <a:prstGeom prst="rect">
                        <a:avLst/>
                      </a:prstGeom>
                      <a:blipFill>
                        <a:blip r:embed="rId5"/>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ED09749C-43FD-4DD7-87DF-0120B3B57D7A}"/>
                          </a:ext>
                        </a:extLst>
                      </p:cNvPr>
                      <p:cNvSpPr/>
                      <p:nvPr/>
                    </p:nvSpPr>
                    <p:spPr>
                      <a:xfrm>
                        <a:off x="4642812" y="1172309"/>
                        <a:ext cx="458085" cy="285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IL" sz="1000" i="1">
                                      <a:latin typeface="Cambria Math" panose="02040503050406030204" pitchFamily="18" charset="0"/>
                                    </a:rPr>
                                  </m:ctrlPr>
                                </m:sSubSupPr>
                                <m:e>
                                  <m:r>
                                    <a:rPr lang="en-IL" sz="1000" i="1">
                                      <a:latin typeface="Cambria Math" panose="02040503050406030204" pitchFamily="18" charset="0"/>
                                    </a:rPr>
                                    <m:t>𝐸</m:t>
                                  </m:r>
                                </m:e>
                                <m:sub>
                                  <m:r>
                                    <a:rPr lang="en-IL" sz="1000">
                                      <a:latin typeface="Cambria Math" panose="02040503050406030204" pitchFamily="18" charset="0"/>
                                    </a:rPr>
                                    <m:t>3</m:t>
                                  </m:r>
                                </m:sub>
                                <m:sup>
                                  <m:d>
                                    <m:dPr>
                                      <m:ctrlPr>
                                        <a:rPr lang="en-IL" sz="1000" i="1">
                                          <a:latin typeface="Cambria Math" panose="02040503050406030204" pitchFamily="18" charset="0"/>
                                        </a:rPr>
                                      </m:ctrlPr>
                                    </m:dPr>
                                    <m:e>
                                      <m:r>
                                        <a:rPr lang="en-IL" sz="1000" i="1">
                                          <a:latin typeface="Cambria Math" panose="02040503050406030204" pitchFamily="18" charset="0"/>
                                        </a:rPr>
                                        <m:t>𝑃</m:t>
                                      </m:r>
                                    </m:e>
                                  </m:d>
                                </m:sup>
                              </m:sSubSup>
                            </m:oMath>
                          </m:oMathPara>
                        </a14:m>
                        <a:endParaRPr lang="en-IL" sz="1000" dirty="0"/>
                      </a:p>
                    </p:txBody>
                  </p:sp>
                </mc:Choice>
                <mc:Fallback xmlns="">
                  <p:sp>
                    <p:nvSpPr>
                      <p:cNvPr id="40" name="Rectangle 39">
                        <a:extLst>
                          <a:ext uri="{FF2B5EF4-FFF2-40B4-BE49-F238E27FC236}">
                            <a16:creationId xmlns:a16="http://schemas.microsoft.com/office/drawing/2014/main" id="{ED09749C-43FD-4DD7-87DF-0120B3B57D7A}"/>
                          </a:ext>
                        </a:extLst>
                      </p:cNvPr>
                      <p:cNvSpPr>
                        <a:spLocks noRot="1" noChangeAspect="1" noMove="1" noResize="1" noEditPoints="1" noAdjustHandles="1" noChangeArrowheads="1" noChangeShapeType="1" noTextEdit="1"/>
                      </p:cNvSpPr>
                      <p:nvPr/>
                    </p:nvSpPr>
                    <p:spPr>
                      <a:xfrm>
                        <a:off x="4642812" y="1172309"/>
                        <a:ext cx="458085" cy="285126"/>
                      </a:xfrm>
                      <a:prstGeom prst="rect">
                        <a:avLst/>
                      </a:prstGeom>
                      <a:blipFill>
                        <a:blip r:embed="rId6"/>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2B10D6FB-2F18-4A3A-BEDF-E82BBA584430}"/>
                          </a:ext>
                        </a:extLst>
                      </p:cNvPr>
                      <p:cNvSpPr/>
                      <p:nvPr/>
                    </p:nvSpPr>
                    <p:spPr>
                      <a:xfrm>
                        <a:off x="4916399" y="1440421"/>
                        <a:ext cx="441312" cy="285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IL" sz="1000" i="1">
                                      <a:latin typeface="Cambria Math" panose="02040503050406030204" pitchFamily="18" charset="0"/>
                                    </a:rPr>
                                  </m:ctrlPr>
                                </m:sSubSupPr>
                                <m:e>
                                  <m:r>
                                    <a:rPr lang="en-IL" sz="1000" i="1">
                                      <a:latin typeface="Cambria Math" panose="02040503050406030204" pitchFamily="18" charset="0"/>
                                    </a:rPr>
                                    <m:t>𝐸</m:t>
                                  </m:r>
                                </m:e>
                                <m:sub>
                                  <m:r>
                                    <a:rPr lang="en-IL" sz="1000">
                                      <a:latin typeface="Cambria Math" panose="02040503050406030204" pitchFamily="18" charset="0"/>
                                    </a:rPr>
                                    <m:t>3</m:t>
                                  </m:r>
                                </m:sub>
                                <m:sup>
                                  <m:d>
                                    <m:dPr>
                                      <m:ctrlPr>
                                        <a:rPr lang="en-IL" sz="1000" i="1">
                                          <a:latin typeface="Cambria Math" panose="02040503050406030204" pitchFamily="18" charset="0"/>
                                        </a:rPr>
                                      </m:ctrlPr>
                                    </m:dPr>
                                    <m:e>
                                      <m:r>
                                        <a:rPr lang="en-IL" sz="1000" i="1">
                                          <a:latin typeface="Cambria Math" panose="02040503050406030204" pitchFamily="18" charset="0"/>
                                        </a:rPr>
                                        <m:t>𝑠</m:t>
                                      </m:r>
                                    </m:e>
                                  </m:d>
                                </m:sup>
                              </m:sSubSup>
                            </m:oMath>
                          </m:oMathPara>
                        </a14:m>
                        <a:endParaRPr lang="en-IL" sz="1000" dirty="0"/>
                      </a:p>
                    </p:txBody>
                  </p:sp>
                </mc:Choice>
                <mc:Fallback xmlns="">
                  <p:sp>
                    <p:nvSpPr>
                      <p:cNvPr id="41" name="Rectangle 40">
                        <a:extLst>
                          <a:ext uri="{FF2B5EF4-FFF2-40B4-BE49-F238E27FC236}">
                            <a16:creationId xmlns:a16="http://schemas.microsoft.com/office/drawing/2014/main" id="{2B10D6FB-2F18-4A3A-BEDF-E82BBA584430}"/>
                          </a:ext>
                        </a:extLst>
                      </p:cNvPr>
                      <p:cNvSpPr>
                        <a:spLocks noRot="1" noChangeAspect="1" noMove="1" noResize="1" noEditPoints="1" noAdjustHandles="1" noChangeArrowheads="1" noChangeShapeType="1" noTextEdit="1"/>
                      </p:cNvSpPr>
                      <p:nvPr/>
                    </p:nvSpPr>
                    <p:spPr>
                      <a:xfrm>
                        <a:off x="4916399" y="1440421"/>
                        <a:ext cx="441312" cy="285126"/>
                      </a:xfrm>
                      <a:prstGeom prst="rect">
                        <a:avLst/>
                      </a:prstGeom>
                      <a:blipFill>
                        <a:blip r:embed="rId7"/>
                        <a:stretch>
                          <a:fillRect/>
                        </a:stretch>
                      </a:blipFill>
                    </p:spPr>
                    <p:txBody>
                      <a:bodyPr/>
                      <a:lstStyle/>
                      <a:p>
                        <a:r>
                          <a:rPr lang="en-IL">
                            <a:noFill/>
                          </a:rPr>
                          <a:t> </a:t>
                        </a:r>
                      </a:p>
                    </p:txBody>
                  </p:sp>
                </mc:Fallback>
              </mc:AlternateContent>
              <p:cxnSp>
                <p:nvCxnSpPr>
                  <p:cNvPr id="42" name="Straight Arrow Connector 41">
                    <a:extLst>
                      <a:ext uri="{FF2B5EF4-FFF2-40B4-BE49-F238E27FC236}">
                        <a16:creationId xmlns:a16="http://schemas.microsoft.com/office/drawing/2014/main" id="{81BB0E78-25D2-44B2-80C8-2E2803D7A281}"/>
                      </a:ext>
                    </a:extLst>
                  </p:cNvPr>
                  <p:cNvCxnSpPr/>
                  <p:nvPr/>
                </p:nvCxnSpPr>
                <p:spPr>
                  <a:xfrm>
                    <a:off x="4981140" y="2054389"/>
                    <a:ext cx="0" cy="37800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9A777D5-D833-4693-8183-FDFD94E04637}"/>
                      </a:ext>
                    </a:extLst>
                  </p:cNvPr>
                  <p:cNvCxnSpPr>
                    <a:cxnSpLocks/>
                  </p:cNvCxnSpPr>
                  <p:nvPr/>
                </p:nvCxnSpPr>
                <p:spPr>
                  <a:xfrm rot="5400000" flipV="1">
                    <a:off x="4534905" y="1326603"/>
                    <a:ext cx="0" cy="223200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7ACF605-36D0-40EF-B42C-4AD75A522B23}"/>
                      </a:ext>
                    </a:extLst>
                  </p:cNvPr>
                  <p:cNvCxnSpPr>
                    <a:cxnSpLocks/>
                  </p:cNvCxnSpPr>
                  <p:nvPr/>
                </p:nvCxnSpPr>
                <p:spPr>
                  <a:xfrm flipV="1">
                    <a:off x="5172924" y="1819125"/>
                    <a:ext cx="292848" cy="2361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8406F96-E16D-4745-A68A-5D3633621752}"/>
                      </a:ext>
                    </a:extLst>
                  </p:cNvPr>
                  <p:cNvCxnSpPr>
                    <a:cxnSpLocks/>
                  </p:cNvCxnSpPr>
                  <p:nvPr/>
                </p:nvCxnSpPr>
                <p:spPr>
                  <a:xfrm flipV="1">
                    <a:off x="5202027" y="2261976"/>
                    <a:ext cx="258897" cy="1791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168207CA-F7CE-4886-9A6A-8C66DA013725}"/>
                          </a:ext>
                        </a:extLst>
                      </p:cNvPr>
                      <p:cNvSpPr/>
                      <p:nvPr/>
                    </p:nvSpPr>
                    <p:spPr>
                      <a:xfrm>
                        <a:off x="3332633" y="3008558"/>
                        <a:ext cx="515205" cy="2477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1000" i="1">
                                      <a:latin typeface="Cambria Math" panose="02040503050406030204" pitchFamily="18" charset="0"/>
                                    </a:rPr>
                                  </m:ctrlPr>
                                </m:sSubPr>
                                <m:e>
                                  <m:r>
                                    <a:rPr lang="en-IL" sz="1000" i="1">
                                      <a:latin typeface="Cambria Math" panose="02040503050406030204" pitchFamily="18" charset="0"/>
                                    </a:rPr>
                                    <m:t>𝜀</m:t>
                                  </m:r>
                                </m:e>
                                <m:sub>
                                  <m:r>
                                    <a:rPr lang="en-IL" sz="1000">
                                      <a:latin typeface="Cambria Math" panose="02040503050406030204" pitchFamily="18" charset="0"/>
                                    </a:rPr>
                                    <m:t>1</m:t>
                                  </m:r>
                                </m:sub>
                              </m:sSub>
                              <m:r>
                                <a:rPr lang="en-IL" sz="1000">
                                  <a:latin typeface="Cambria Math" panose="02040503050406030204" pitchFamily="18" charset="0"/>
                                </a:rPr>
                                <m:t>, </m:t>
                              </m:r>
                              <m:sSub>
                                <m:sSubPr>
                                  <m:ctrlPr>
                                    <a:rPr lang="en-IL" sz="1000" i="1">
                                      <a:latin typeface="Cambria Math" panose="02040503050406030204" pitchFamily="18" charset="0"/>
                                    </a:rPr>
                                  </m:ctrlPr>
                                </m:sSubPr>
                                <m:e>
                                  <m:r>
                                    <a:rPr lang="en-IL" sz="1000" i="1">
                                      <a:latin typeface="Cambria Math" panose="02040503050406030204" pitchFamily="18" charset="0"/>
                                    </a:rPr>
                                    <m:t>𝜇</m:t>
                                  </m:r>
                                </m:e>
                                <m:sub>
                                  <m:r>
                                    <a:rPr lang="en-IL" sz="1000">
                                      <a:latin typeface="Cambria Math" panose="02040503050406030204" pitchFamily="18" charset="0"/>
                                    </a:rPr>
                                    <m:t>1</m:t>
                                  </m:r>
                                </m:sub>
                              </m:sSub>
                            </m:oMath>
                          </m:oMathPara>
                        </a14:m>
                        <a:endParaRPr lang="en-IL" sz="1000" dirty="0"/>
                      </a:p>
                    </p:txBody>
                  </p:sp>
                </mc:Choice>
                <mc:Fallback xmlns="">
                  <p:sp>
                    <p:nvSpPr>
                      <p:cNvPr id="46" name="Rectangle 45">
                        <a:extLst>
                          <a:ext uri="{FF2B5EF4-FFF2-40B4-BE49-F238E27FC236}">
                            <a16:creationId xmlns:a16="http://schemas.microsoft.com/office/drawing/2014/main" id="{168207CA-F7CE-4886-9A6A-8C66DA013725}"/>
                          </a:ext>
                        </a:extLst>
                      </p:cNvPr>
                      <p:cNvSpPr>
                        <a:spLocks noRot="1" noChangeAspect="1" noMove="1" noResize="1" noEditPoints="1" noAdjustHandles="1" noChangeArrowheads="1" noChangeShapeType="1" noTextEdit="1"/>
                      </p:cNvSpPr>
                      <p:nvPr/>
                    </p:nvSpPr>
                    <p:spPr>
                      <a:xfrm>
                        <a:off x="3332633" y="3008558"/>
                        <a:ext cx="515205" cy="247711"/>
                      </a:xfrm>
                      <a:prstGeom prst="rect">
                        <a:avLst/>
                      </a:prstGeom>
                      <a:blipFill>
                        <a:blip r:embed="rId8"/>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D8308B59-D7EF-4AAC-8C47-7A71936CC637}"/>
                          </a:ext>
                        </a:extLst>
                      </p:cNvPr>
                      <p:cNvSpPr/>
                      <p:nvPr/>
                    </p:nvSpPr>
                    <p:spPr>
                      <a:xfrm>
                        <a:off x="3379411" y="2131137"/>
                        <a:ext cx="524582" cy="247711"/>
                      </a:xfrm>
                      <a:prstGeom prst="rect">
                        <a:avLst/>
                      </a:prstGeom>
                    </p:spPr>
                    <p:txBody>
                      <a:bodyPr wrap="none">
                        <a:spAutoFit/>
                      </a:bodyPr>
                      <a:lstStyle/>
                      <a:p>
                        <a14:m>
                          <m:oMath xmlns:m="http://schemas.openxmlformats.org/officeDocument/2006/math">
                            <m:sSub>
                              <m:sSubPr>
                                <m:ctrlPr>
                                  <a:rPr lang="en-IL" sz="1000" i="1">
                                    <a:latin typeface="Cambria Math" panose="02040503050406030204" pitchFamily="18" charset="0"/>
                                    <a:ea typeface="Times New Roman" panose="02020603050405020304" pitchFamily="18" charset="0"/>
                                  </a:rPr>
                                </m:ctrlPr>
                              </m:sSubPr>
                              <m:e>
                                <m:r>
                                  <a:rPr lang="en-US" sz="1000" i="1">
                                    <a:latin typeface="Cambria Math" panose="02040503050406030204" pitchFamily="18" charset="0"/>
                                    <a:ea typeface="Times New Roman" panose="02020603050405020304" pitchFamily="18" charset="0"/>
                                  </a:rPr>
                                  <m:t>𝜀</m:t>
                                </m:r>
                              </m:e>
                              <m:sub>
                                <m:r>
                                  <a:rPr lang="en-US" sz="1000" i="1">
                                    <a:latin typeface="Cambria Math" panose="02040503050406030204" pitchFamily="18" charset="0"/>
                                    <a:ea typeface="Times New Roman" panose="02020603050405020304" pitchFamily="18" charset="0"/>
                                  </a:rPr>
                                  <m:t>2</m:t>
                                </m:r>
                              </m:sub>
                            </m:sSub>
                            <m:r>
                              <a:rPr lang="en-US" sz="1000" i="1">
                                <a:latin typeface="Cambria Math" panose="02040503050406030204" pitchFamily="18" charset="0"/>
                                <a:ea typeface="Times New Roman" panose="02020603050405020304" pitchFamily="18" charset="0"/>
                              </a:rPr>
                              <m:t>, </m:t>
                            </m:r>
                            <m:sSub>
                              <m:sSubPr>
                                <m:ctrlPr>
                                  <a:rPr lang="en-IL" sz="1000" i="1">
                                    <a:latin typeface="Cambria Math" panose="02040503050406030204" pitchFamily="18" charset="0"/>
                                    <a:ea typeface="Times New Roman" panose="02020603050405020304" pitchFamily="18" charset="0"/>
                                  </a:rPr>
                                </m:ctrlPr>
                              </m:sSubPr>
                              <m:e>
                                <m:r>
                                  <a:rPr lang="en-US" sz="1000" i="1">
                                    <a:latin typeface="Cambria Math" panose="02040503050406030204" pitchFamily="18" charset="0"/>
                                    <a:ea typeface="Times New Roman" panose="02020603050405020304" pitchFamily="18" charset="0"/>
                                  </a:rPr>
                                  <m:t>𝜇</m:t>
                                </m:r>
                              </m:e>
                              <m:sub>
                                <m:r>
                                  <a:rPr lang="en-US" sz="1000" i="1">
                                    <a:latin typeface="Cambria Math" panose="02040503050406030204" pitchFamily="18" charset="0"/>
                                    <a:ea typeface="Times New Roman" panose="02020603050405020304" pitchFamily="18" charset="0"/>
                                  </a:rPr>
                                  <m:t>2</m:t>
                                </m:r>
                              </m:sub>
                            </m:sSub>
                          </m:oMath>
                        </a14:m>
                        <a:r>
                          <a:rPr lang="en-US" sz="1000" dirty="0">
                            <a:latin typeface="Times New Roman" panose="02020603050405020304" pitchFamily="18" charset="0"/>
                            <a:ea typeface="Times New Roman" panose="02020603050405020304" pitchFamily="18" charset="0"/>
                          </a:rPr>
                          <a:t> </a:t>
                        </a:r>
                        <a:endParaRPr lang="en-IL" sz="1000" dirty="0">
                          <a:latin typeface="Times New Roman" panose="02020603050405020304" pitchFamily="18" charset="0"/>
                          <a:ea typeface="Times New Roman" panose="02020603050405020304" pitchFamily="18" charset="0"/>
                        </a:endParaRPr>
                      </a:p>
                    </p:txBody>
                  </p:sp>
                </mc:Choice>
                <mc:Fallback xmlns="">
                  <p:sp>
                    <p:nvSpPr>
                      <p:cNvPr id="47" name="Rectangle 46">
                        <a:extLst>
                          <a:ext uri="{FF2B5EF4-FFF2-40B4-BE49-F238E27FC236}">
                            <a16:creationId xmlns:a16="http://schemas.microsoft.com/office/drawing/2014/main" id="{D8308B59-D7EF-4AAC-8C47-7A71936CC637}"/>
                          </a:ext>
                        </a:extLst>
                      </p:cNvPr>
                      <p:cNvSpPr>
                        <a:spLocks noRot="1" noChangeAspect="1" noMove="1" noResize="1" noEditPoints="1" noAdjustHandles="1" noChangeArrowheads="1" noChangeShapeType="1" noTextEdit="1"/>
                      </p:cNvSpPr>
                      <p:nvPr/>
                    </p:nvSpPr>
                    <p:spPr>
                      <a:xfrm>
                        <a:off x="3379411" y="2131137"/>
                        <a:ext cx="524582" cy="247711"/>
                      </a:xfrm>
                      <a:prstGeom prst="rect">
                        <a:avLst/>
                      </a:prstGeom>
                      <a:blipFill>
                        <a:blip r:embed="rId9"/>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4D85A90B-2AF4-4C7F-A4A8-63BA1EFF8DE5}"/>
                          </a:ext>
                        </a:extLst>
                      </p:cNvPr>
                      <p:cNvSpPr/>
                      <p:nvPr/>
                    </p:nvSpPr>
                    <p:spPr>
                      <a:xfrm>
                        <a:off x="3361994" y="1824826"/>
                        <a:ext cx="521280" cy="2477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1000" i="1">
                                      <a:latin typeface="Cambria Math" panose="02040503050406030204" pitchFamily="18" charset="0"/>
                                    </a:rPr>
                                  </m:ctrlPr>
                                </m:sSubPr>
                                <m:e>
                                  <m:r>
                                    <a:rPr lang="en-IL" sz="1000" i="1">
                                      <a:latin typeface="Cambria Math" panose="02040503050406030204" pitchFamily="18" charset="0"/>
                                    </a:rPr>
                                    <m:t>𝜀</m:t>
                                  </m:r>
                                </m:e>
                                <m:sub>
                                  <m:r>
                                    <a:rPr lang="en-IL" sz="1000">
                                      <a:latin typeface="Cambria Math" panose="02040503050406030204" pitchFamily="18" charset="0"/>
                                    </a:rPr>
                                    <m:t>3</m:t>
                                  </m:r>
                                </m:sub>
                              </m:sSub>
                              <m:r>
                                <a:rPr lang="en-IL" sz="1000">
                                  <a:latin typeface="Cambria Math" panose="02040503050406030204" pitchFamily="18" charset="0"/>
                                </a:rPr>
                                <m:t>, </m:t>
                              </m:r>
                              <m:sSub>
                                <m:sSubPr>
                                  <m:ctrlPr>
                                    <a:rPr lang="en-IL" sz="1000" i="1">
                                      <a:latin typeface="Cambria Math" panose="02040503050406030204" pitchFamily="18" charset="0"/>
                                    </a:rPr>
                                  </m:ctrlPr>
                                </m:sSubPr>
                                <m:e>
                                  <m:r>
                                    <a:rPr lang="en-IL" sz="1000" i="1">
                                      <a:latin typeface="Cambria Math" panose="02040503050406030204" pitchFamily="18" charset="0"/>
                                    </a:rPr>
                                    <m:t>𝜇</m:t>
                                  </m:r>
                                </m:e>
                                <m:sub>
                                  <m:r>
                                    <a:rPr lang="en-IL" sz="1000">
                                      <a:latin typeface="Cambria Math" panose="02040503050406030204" pitchFamily="18" charset="0"/>
                                    </a:rPr>
                                    <m:t>3</m:t>
                                  </m:r>
                                </m:sub>
                              </m:sSub>
                            </m:oMath>
                          </m:oMathPara>
                        </a14:m>
                        <a:endParaRPr lang="en-IL" sz="1000" dirty="0"/>
                      </a:p>
                    </p:txBody>
                  </p:sp>
                </mc:Choice>
                <mc:Fallback xmlns="">
                  <p:sp>
                    <p:nvSpPr>
                      <p:cNvPr id="48" name="Rectangle 47">
                        <a:extLst>
                          <a:ext uri="{FF2B5EF4-FFF2-40B4-BE49-F238E27FC236}">
                            <a16:creationId xmlns:a16="http://schemas.microsoft.com/office/drawing/2014/main" id="{4D85A90B-2AF4-4C7F-A4A8-63BA1EFF8DE5}"/>
                          </a:ext>
                        </a:extLst>
                      </p:cNvPr>
                      <p:cNvSpPr>
                        <a:spLocks noRot="1" noChangeAspect="1" noMove="1" noResize="1" noEditPoints="1" noAdjustHandles="1" noChangeArrowheads="1" noChangeShapeType="1" noTextEdit="1"/>
                      </p:cNvSpPr>
                      <p:nvPr/>
                    </p:nvSpPr>
                    <p:spPr>
                      <a:xfrm>
                        <a:off x="3361994" y="1824826"/>
                        <a:ext cx="521280" cy="247711"/>
                      </a:xfrm>
                      <a:prstGeom prst="rect">
                        <a:avLst/>
                      </a:prstGeom>
                      <a:blipFill>
                        <a:blip r:embed="rId10"/>
                        <a:stretch>
                          <a:fillRect/>
                        </a:stretch>
                      </a:blipFill>
                    </p:spPr>
                    <p:txBody>
                      <a:bodyPr/>
                      <a:lstStyle/>
                      <a:p>
                        <a:r>
                          <a:rPr lang="en-IL">
                            <a:noFill/>
                          </a:rPr>
                          <a:t> </a:t>
                        </a:r>
                      </a:p>
                    </p:txBody>
                  </p:sp>
                </mc:Fallback>
              </mc:AlternateContent>
              <p:sp>
                <p:nvSpPr>
                  <p:cNvPr id="49" name="Arc 48">
                    <a:extLst>
                      <a:ext uri="{FF2B5EF4-FFF2-40B4-BE49-F238E27FC236}">
                        <a16:creationId xmlns:a16="http://schemas.microsoft.com/office/drawing/2014/main" id="{30BBAE7F-A32F-4A5E-9772-A8ABDA4F67ED}"/>
                      </a:ext>
                    </a:extLst>
                  </p:cNvPr>
                  <p:cNvSpPr/>
                  <p:nvPr/>
                </p:nvSpPr>
                <p:spPr>
                  <a:xfrm>
                    <a:off x="3894804" y="2221584"/>
                    <a:ext cx="278674" cy="28529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sp>
                <p:nvSpPr>
                  <p:cNvPr id="50" name="Arc 49">
                    <a:extLst>
                      <a:ext uri="{FF2B5EF4-FFF2-40B4-BE49-F238E27FC236}">
                        <a16:creationId xmlns:a16="http://schemas.microsoft.com/office/drawing/2014/main" id="{47EA1548-B590-4023-B2A7-4512E3D9F08E}"/>
                      </a:ext>
                    </a:extLst>
                  </p:cNvPr>
                  <p:cNvSpPr/>
                  <p:nvPr/>
                </p:nvSpPr>
                <p:spPr>
                  <a:xfrm rot="4980498" flipV="1">
                    <a:off x="3906373" y="2481365"/>
                    <a:ext cx="218158" cy="146327"/>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grpSp>
            <p:sp>
              <p:nvSpPr>
                <p:cNvPr id="12" name="Arc 11">
                  <a:extLst>
                    <a:ext uri="{FF2B5EF4-FFF2-40B4-BE49-F238E27FC236}">
                      <a16:creationId xmlns:a16="http://schemas.microsoft.com/office/drawing/2014/main" id="{C2DBCC58-9C0C-4A53-842C-7D6BEC57A610}"/>
                    </a:ext>
                  </a:extLst>
                </p:cNvPr>
                <p:cNvSpPr/>
                <p:nvPr/>
              </p:nvSpPr>
              <p:spPr>
                <a:xfrm>
                  <a:off x="4549492" y="1865728"/>
                  <a:ext cx="178930" cy="104209"/>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p:sp>
              <p:nvSpPr>
                <p:cNvPr id="13" name="TextBox 12">
                  <a:extLst>
                    <a:ext uri="{FF2B5EF4-FFF2-40B4-BE49-F238E27FC236}">
                      <a16:creationId xmlns:a16="http://schemas.microsoft.com/office/drawing/2014/main" id="{75597342-3F47-4920-864C-6C979E15774D}"/>
                    </a:ext>
                  </a:extLst>
                </p:cNvPr>
                <p:cNvSpPr txBox="1"/>
                <p:nvPr/>
              </p:nvSpPr>
              <p:spPr>
                <a:xfrm>
                  <a:off x="3423339" y="1234091"/>
                  <a:ext cx="387636" cy="276999"/>
                </a:xfrm>
                <a:prstGeom prst="rect">
                  <a:avLst/>
                </a:prstGeom>
                <a:noFill/>
              </p:spPr>
              <p:txBody>
                <a:bodyPr wrap="square" rtlCol="0">
                  <a:spAutoFit/>
                </a:bodyPr>
                <a:lstStyle/>
                <a:p>
                  <a:r>
                    <a:rPr lang="en-US" sz="1200" dirty="0">
                      <a:latin typeface="Palatino Linotype" panose="02040502050505030304" pitchFamily="18" charset="0"/>
                    </a:rPr>
                    <a:t>(1)</a:t>
                  </a:r>
                  <a:endParaRPr lang="en-IL" sz="1200" dirty="0">
                    <a:latin typeface="Palatino Linotype" panose="02040502050505030304" pitchFamily="18" charset="0"/>
                  </a:endParaRPr>
                </a:p>
              </p:txBody>
            </p:sp>
            <p:sp>
              <p:nvSpPr>
                <p:cNvPr id="14" name="TextBox 13">
                  <a:extLst>
                    <a:ext uri="{FF2B5EF4-FFF2-40B4-BE49-F238E27FC236}">
                      <a16:creationId xmlns:a16="http://schemas.microsoft.com/office/drawing/2014/main" id="{6756AB14-7F7E-4050-B0ED-4D6DF87E7071}"/>
                    </a:ext>
                  </a:extLst>
                </p:cNvPr>
                <p:cNvSpPr txBox="1"/>
                <p:nvPr/>
              </p:nvSpPr>
              <p:spPr>
                <a:xfrm>
                  <a:off x="5574747" y="2277529"/>
                  <a:ext cx="237998" cy="276999"/>
                </a:xfrm>
                <a:prstGeom prst="rect">
                  <a:avLst/>
                </a:prstGeom>
                <a:noFill/>
              </p:spPr>
              <p:txBody>
                <a:bodyPr wrap="square" rtlCol="0">
                  <a:spAutoFit/>
                </a:bodyPr>
                <a:lstStyle/>
                <a:p>
                  <a:r>
                    <a:rPr lang="en-US" sz="1200" dirty="0">
                      <a:latin typeface="Palatino Linotype" panose="02040502050505030304" pitchFamily="18" charset="0"/>
                    </a:rPr>
                    <a:t>x</a:t>
                  </a:r>
                  <a:endParaRPr lang="en-IL" sz="1200" dirty="0">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12807C89-2C5E-4CB7-8EA1-FBD3CAD7E263}"/>
                        </a:ext>
                      </a:extLst>
                    </p:cNvPr>
                    <p:cNvSpPr/>
                    <p:nvPr/>
                  </p:nvSpPr>
                  <p:spPr>
                    <a:xfrm>
                      <a:off x="3767927" y="2626332"/>
                      <a:ext cx="348136" cy="2477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1000" i="1">
                                    <a:latin typeface="Cambria Math" panose="02040503050406030204" pitchFamily="18" charset="0"/>
                                  </a:rPr>
                                </m:ctrlPr>
                              </m:sSubPr>
                              <m:e>
                                <m:r>
                                  <a:rPr lang="en-IL" sz="1000" i="1">
                                    <a:latin typeface="Cambria Math" panose="02040503050406030204" pitchFamily="18" charset="0"/>
                                  </a:rPr>
                                  <m:t>𝜃</m:t>
                                </m:r>
                              </m:e>
                              <m:sub>
                                <m:r>
                                  <a:rPr lang="en-IL" sz="1000">
                                    <a:latin typeface="Cambria Math" panose="02040503050406030204" pitchFamily="18" charset="0"/>
                                  </a:rPr>
                                  <m:t>1</m:t>
                                </m:r>
                              </m:sub>
                            </m:sSub>
                          </m:oMath>
                        </m:oMathPara>
                      </a14:m>
                      <a:endParaRPr lang="en-IL" sz="1000" dirty="0"/>
                    </a:p>
                  </p:txBody>
                </p:sp>
              </mc:Choice>
              <mc:Fallback xmlns="">
                <p:sp>
                  <p:nvSpPr>
                    <p:cNvPr id="15" name="Rectangle 14">
                      <a:extLst>
                        <a:ext uri="{FF2B5EF4-FFF2-40B4-BE49-F238E27FC236}">
                          <a16:creationId xmlns:a16="http://schemas.microsoft.com/office/drawing/2014/main" id="{12807C89-2C5E-4CB7-8EA1-FBD3CAD7E263}"/>
                        </a:ext>
                      </a:extLst>
                    </p:cNvPr>
                    <p:cNvSpPr>
                      <a:spLocks noRot="1" noChangeAspect="1" noMove="1" noResize="1" noEditPoints="1" noAdjustHandles="1" noChangeArrowheads="1" noChangeShapeType="1" noTextEdit="1"/>
                    </p:cNvSpPr>
                    <p:nvPr/>
                  </p:nvSpPr>
                  <p:spPr>
                    <a:xfrm>
                      <a:off x="3767927" y="2626332"/>
                      <a:ext cx="348136" cy="247711"/>
                    </a:xfrm>
                    <a:prstGeom prst="rect">
                      <a:avLst/>
                    </a:prstGeom>
                    <a:blipFill>
                      <a:blip r:embed="rId11"/>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CE58A85-C166-4DDB-8C13-FD7C4C59C024}"/>
                        </a:ext>
                      </a:extLst>
                    </p:cNvPr>
                    <p:cNvSpPr/>
                    <p:nvPr/>
                  </p:nvSpPr>
                  <p:spPr>
                    <a:xfrm>
                      <a:off x="3946172" y="2019672"/>
                      <a:ext cx="351174" cy="2477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1000" i="1">
                                    <a:latin typeface="Cambria Math" panose="02040503050406030204" pitchFamily="18" charset="0"/>
                                  </a:rPr>
                                </m:ctrlPr>
                              </m:sSubPr>
                              <m:e>
                                <m:r>
                                  <a:rPr lang="en-IL" sz="1000" i="1">
                                    <a:latin typeface="Cambria Math" panose="02040503050406030204" pitchFamily="18" charset="0"/>
                                  </a:rPr>
                                  <m:t>𝜃</m:t>
                                </m:r>
                              </m:e>
                              <m:sub>
                                <m:r>
                                  <a:rPr lang="en-US" sz="1000">
                                    <a:latin typeface="Cambria Math" panose="02040503050406030204" pitchFamily="18" charset="0"/>
                                  </a:rPr>
                                  <m:t>2</m:t>
                                </m:r>
                              </m:sub>
                            </m:sSub>
                          </m:oMath>
                        </m:oMathPara>
                      </a14:m>
                      <a:endParaRPr lang="en-IL" sz="1000" dirty="0"/>
                    </a:p>
                  </p:txBody>
                </p:sp>
              </mc:Choice>
              <mc:Fallback xmlns="">
                <p:sp>
                  <p:nvSpPr>
                    <p:cNvPr id="16" name="Rectangle 15">
                      <a:extLst>
                        <a:ext uri="{FF2B5EF4-FFF2-40B4-BE49-F238E27FC236}">
                          <a16:creationId xmlns:a16="http://schemas.microsoft.com/office/drawing/2014/main" id="{BCE58A85-C166-4DDB-8C13-FD7C4C59C024}"/>
                        </a:ext>
                      </a:extLst>
                    </p:cNvPr>
                    <p:cNvSpPr>
                      <a:spLocks noRot="1" noChangeAspect="1" noMove="1" noResize="1" noEditPoints="1" noAdjustHandles="1" noChangeArrowheads="1" noChangeShapeType="1" noTextEdit="1"/>
                    </p:cNvSpPr>
                    <p:nvPr/>
                  </p:nvSpPr>
                  <p:spPr>
                    <a:xfrm>
                      <a:off x="3946172" y="2019672"/>
                      <a:ext cx="351174" cy="247711"/>
                    </a:xfrm>
                    <a:prstGeom prst="rect">
                      <a:avLst/>
                    </a:prstGeom>
                    <a:blipFill>
                      <a:blip r:embed="rId12"/>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178ABD23-C131-4A62-8FB7-39649274FB55}"/>
                        </a:ext>
                      </a:extLst>
                    </p:cNvPr>
                    <p:cNvSpPr/>
                    <p:nvPr/>
                  </p:nvSpPr>
                  <p:spPr>
                    <a:xfrm>
                      <a:off x="4533888" y="1649854"/>
                      <a:ext cx="351174" cy="2477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1000" i="1">
                                    <a:latin typeface="Cambria Math" panose="02040503050406030204" pitchFamily="18" charset="0"/>
                                  </a:rPr>
                                </m:ctrlPr>
                              </m:sSubPr>
                              <m:e>
                                <m:r>
                                  <a:rPr lang="en-IL" sz="1000" i="1">
                                    <a:latin typeface="Cambria Math" panose="02040503050406030204" pitchFamily="18" charset="0"/>
                                  </a:rPr>
                                  <m:t>𝜃</m:t>
                                </m:r>
                              </m:e>
                              <m:sub>
                                <m:r>
                                  <a:rPr lang="en-US" sz="1000">
                                    <a:latin typeface="Cambria Math" panose="02040503050406030204" pitchFamily="18" charset="0"/>
                                  </a:rPr>
                                  <m:t>3</m:t>
                                </m:r>
                              </m:sub>
                            </m:sSub>
                          </m:oMath>
                        </m:oMathPara>
                      </a14:m>
                      <a:endParaRPr lang="en-IL" sz="1000" dirty="0"/>
                    </a:p>
                  </p:txBody>
                </p:sp>
              </mc:Choice>
              <mc:Fallback xmlns="">
                <p:sp>
                  <p:nvSpPr>
                    <p:cNvPr id="17" name="Rectangle 16">
                      <a:extLst>
                        <a:ext uri="{FF2B5EF4-FFF2-40B4-BE49-F238E27FC236}">
                          <a16:creationId xmlns:a16="http://schemas.microsoft.com/office/drawing/2014/main" id="{178ABD23-C131-4A62-8FB7-39649274FB55}"/>
                        </a:ext>
                      </a:extLst>
                    </p:cNvPr>
                    <p:cNvSpPr>
                      <a:spLocks noRot="1" noChangeAspect="1" noMove="1" noResize="1" noEditPoints="1" noAdjustHandles="1" noChangeArrowheads="1" noChangeShapeType="1" noTextEdit="1"/>
                    </p:cNvSpPr>
                    <p:nvPr/>
                  </p:nvSpPr>
                  <p:spPr>
                    <a:xfrm>
                      <a:off x="4533888" y="1649854"/>
                      <a:ext cx="351174" cy="247711"/>
                    </a:xfrm>
                    <a:prstGeom prst="rect">
                      <a:avLst/>
                    </a:prstGeom>
                    <a:blipFill>
                      <a:blip r:embed="rId13"/>
                      <a:stretch>
                        <a:fillRect/>
                      </a:stretch>
                    </a:blipFill>
                  </p:spPr>
                  <p:txBody>
                    <a:bodyPr/>
                    <a:lstStyle/>
                    <a:p>
                      <a:r>
                        <a:rPr lang="en-IL">
                          <a:noFill/>
                        </a:rPr>
                        <a:t> </a:t>
                      </a:r>
                    </a:p>
                  </p:txBody>
                </p:sp>
              </mc:Fallback>
            </mc:AlternateContent>
          </p:grpSp>
          <p:pic>
            <p:nvPicPr>
              <p:cNvPr id="10" name="Picture 9">
                <a:extLst>
                  <a:ext uri="{FF2B5EF4-FFF2-40B4-BE49-F238E27FC236}">
                    <a16:creationId xmlns:a16="http://schemas.microsoft.com/office/drawing/2014/main" id="{20F28E64-5DF6-424E-B916-51A2B2A30F86}"/>
                  </a:ext>
                </a:extLst>
              </p:cNvPr>
              <p:cNvPicPr>
                <a:picLocks noChangeAspect="1"/>
              </p:cNvPicPr>
              <p:nvPr/>
            </p:nvPicPr>
            <p:blipFill>
              <a:blip r:embed="rId14"/>
              <a:stretch>
                <a:fillRect/>
              </a:stretch>
            </p:blipFill>
            <p:spPr>
              <a:xfrm>
                <a:off x="5674958" y="1171336"/>
                <a:ext cx="3379192" cy="2189228"/>
              </a:xfrm>
              <a:prstGeom prst="rect">
                <a:avLst/>
              </a:prstGeom>
            </p:spPr>
          </p:pic>
        </p:grpSp>
        <p:sp>
          <p:nvSpPr>
            <p:cNvPr id="8" name="TextBox 7">
              <a:extLst>
                <a:ext uri="{FF2B5EF4-FFF2-40B4-BE49-F238E27FC236}">
                  <a16:creationId xmlns:a16="http://schemas.microsoft.com/office/drawing/2014/main" id="{2F28335A-95E2-43E2-86AE-006AD8814F12}"/>
                </a:ext>
              </a:extLst>
            </p:cNvPr>
            <p:cNvSpPr txBox="1"/>
            <p:nvPr/>
          </p:nvSpPr>
          <p:spPr>
            <a:xfrm>
              <a:off x="6321240" y="1216283"/>
              <a:ext cx="387636" cy="276999"/>
            </a:xfrm>
            <a:prstGeom prst="rect">
              <a:avLst/>
            </a:prstGeom>
            <a:noFill/>
          </p:spPr>
          <p:txBody>
            <a:bodyPr wrap="square" rtlCol="0">
              <a:spAutoFit/>
            </a:bodyPr>
            <a:lstStyle/>
            <a:p>
              <a:r>
                <a:rPr lang="en-US" sz="1200" dirty="0">
                  <a:latin typeface="Palatino Linotype" panose="02040502050505030304" pitchFamily="18" charset="0"/>
                </a:rPr>
                <a:t>(2)</a:t>
              </a:r>
              <a:endParaRPr lang="en-IL" sz="1200" dirty="0">
                <a:latin typeface="Palatino Linotype" panose="02040502050505030304" pitchFamily="18" charset="0"/>
              </a:endParaRPr>
            </a:p>
          </p:txBody>
        </p:sp>
      </p:grp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ADB5550E-2801-4ACB-9843-A8C787152AFB}"/>
                  </a:ext>
                </a:extLst>
              </p:cNvPr>
              <p:cNvSpPr/>
              <p:nvPr/>
            </p:nvSpPr>
            <p:spPr>
              <a:xfrm>
                <a:off x="960127" y="1534099"/>
                <a:ext cx="3540574" cy="621580"/>
              </a:xfrm>
              <a:prstGeom prst="rect">
                <a:avLst/>
              </a:prstGeom>
            </p:spPr>
            <p:txBody>
              <a:bodyPr wrap="square">
                <a:spAutoFit/>
              </a:bodyPr>
              <a:lstStyle/>
              <a:p>
                <a:pPr marL="171450" indent="-171450">
                  <a:buFont typeface="Wingdings" panose="05000000000000000000" pitchFamily="2" charset="2"/>
                  <a:buChar char="Ø"/>
                </a:pPr>
                <a:r>
                  <a:rPr lang="en-IL" sz="1400" dirty="0">
                    <a:latin typeface="Palatino Linotype" panose="02040502050505030304" pitchFamily="18" charset="0"/>
                    <a:ea typeface="Calibri" panose="020F0502020204030204" pitchFamily="34" charset="0"/>
                    <a:cs typeface="Arial" panose="020B0604020202020204" pitchFamily="34" charset="0"/>
                  </a:rPr>
                  <a:t> For </a:t>
                </a:r>
                <a14:m>
                  <m:oMath xmlns:m="http://schemas.openxmlformats.org/officeDocument/2006/math">
                    <m:sSub>
                      <m:sSubPr>
                        <m:ctrlPr>
                          <a:rPr lang="en-IL" sz="1400" i="1">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Arial" panose="020B0604020202020204" pitchFamily="34" charset="0"/>
                          </a:rPr>
                          <m:t>𝜃</m:t>
                        </m:r>
                      </m:e>
                      <m:sub>
                        <m:r>
                          <a:rPr lang="en-US" sz="1400" i="1">
                            <a:latin typeface="Cambria Math" panose="02040503050406030204" pitchFamily="18" charset="0"/>
                            <a:ea typeface="Calibri" panose="020F0502020204030204" pitchFamily="34" charset="0"/>
                            <a:cs typeface="Arial" panose="020B0604020202020204" pitchFamily="34" charset="0"/>
                          </a:rPr>
                          <m:t>1</m:t>
                        </m:r>
                      </m:sub>
                    </m:sSub>
                    <m:r>
                      <a:rPr lang="en-US" sz="1400" i="1">
                        <a:latin typeface="Cambria Math" panose="02040503050406030204" pitchFamily="18" charset="0"/>
                        <a:ea typeface="Calibri" panose="020F0502020204030204" pitchFamily="34" charset="0"/>
                        <a:cs typeface="Arial" panose="020B0604020202020204" pitchFamily="34" charset="0"/>
                      </a:rPr>
                      <m:t>&lt;</m:t>
                    </m:r>
                    <m:r>
                      <m:rPr>
                        <m:sty m:val="p"/>
                      </m:rPr>
                      <a:rPr lang="en-US" sz="1400">
                        <a:latin typeface="Cambria Math" panose="02040503050406030204" pitchFamily="18" charset="0"/>
                        <a:ea typeface="Calibri" panose="020F0502020204030204" pitchFamily="34" charset="0"/>
                        <a:cs typeface="Arial" panose="020B0604020202020204" pitchFamily="34" charset="0"/>
                      </a:rPr>
                      <m:t>arcsin</m:t>
                    </m:r>
                    <m:r>
                      <a:rPr lang="en-US" sz="1400">
                        <a:latin typeface="Cambria Math" panose="02040503050406030204" pitchFamily="18" charset="0"/>
                        <a:ea typeface="Calibri" panose="020F0502020204030204" pitchFamily="34" charset="0"/>
                        <a:cs typeface="Arial" panose="020B0604020202020204" pitchFamily="34" charset="0"/>
                      </a:rPr>
                      <m:t>⁡</m:t>
                    </m:r>
                    <m:r>
                      <a:rPr lang="en-US" sz="1400" i="1">
                        <a:latin typeface="Cambria Math" panose="02040503050406030204" pitchFamily="18" charset="0"/>
                        <a:ea typeface="Calibri" panose="020F0502020204030204" pitchFamily="34" charset="0"/>
                        <a:cs typeface="Arial" panose="020B0604020202020204" pitchFamily="34" charset="0"/>
                      </a:rPr>
                      <m:t>(</m:t>
                    </m:r>
                    <m:f>
                      <m:fPr>
                        <m:ctrlPr>
                          <a:rPr lang="en-IL" sz="1400" i="1">
                            <a:latin typeface="Cambria Math" panose="02040503050406030204" pitchFamily="18" charset="0"/>
                          </a:rPr>
                        </m:ctrlPr>
                      </m:fPr>
                      <m:num>
                        <m:sSub>
                          <m:sSubPr>
                            <m:ctrlPr>
                              <a:rPr lang="en-IL" sz="1400" i="1">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Arial" panose="020B0604020202020204" pitchFamily="34" charset="0"/>
                              </a:rPr>
                              <m:t>𝑛</m:t>
                            </m:r>
                          </m:e>
                          <m:sub>
                            <m:r>
                              <a:rPr lang="en-US" sz="14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IL" sz="1400" i="1">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Arial" panose="020B0604020202020204" pitchFamily="34" charset="0"/>
                              </a:rPr>
                              <m:t>𝑛</m:t>
                            </m:r>
                          </m:e>
                          <m:sub>
                            <m:r>
                              <a:rPr lang="en-US" sz="1400" i="1">
                                <a:latin typeface="Cambria Math" panose="02040503050406030204" pitchFamily="18" charset="0"/>
                                <a:ea typeface="Calibri" panose="020F0502020204030204" pitchFamily="34" charset="0"/>
                                <a:cs typeface="Arial" panose="020B0604020202020204" pitchFamily="34" charset="0"/>
                              </a:rPr>
                              <m:t>1</m:t>
                            </m:r>
                          </m:sub>
                        </m:sSub>
                      </m:den>
                    </m:f>
                    <m:r>
                      <a:rPr lang="en-US" sz="1400" i="1">
                        <a:latin typeface="Cambria Math" panose="02040503050406030204" pitchFamily="18" charset="0"/>
                        <a:ea typeface="Calibri" panose="020F0502020204030204" pitchFamily="34" charset="0"/>
                        <a:cs typeface="Arial" panose="020B0604020202020204" pitchFamily="34" charset="0"/>
                      </a:rPr>
                      <m:t>)</m:t>
                    </m:r>
                  </m:oMath>
                </a14:m>
                <a:r>
                  <a:rPr lang="en-IL" sz="1400" dirty="0">
                    <a:latin typeface="Palatino Linotype" panose="02040502050505030304" pitchFamily="18" charset="0"/>
                    <a:ea typeface="Calibri" panose="020F0502020204030204" pitchFamily="34" charset="0"/>
                    <a:cs typeface="Arial" panose="020B0604020202020204" pitchFamily="34" charset="0"/>
                  </a:rPr>
                  <a:t>, the field is entirely described by propagating plane waves. </a:t>
                </a:r>
                <a:endParaRPr lang="en-IL" sz="1400" dirty="0">
                  <a:latin typeface="Palatino Linotype" panose="02040502050505030304" pitchFamily="18" charset="0"/>
                </a:endParaRPr>
              </a:p>
            </p:txBody>
          </p:sp>
        </mc:Choice>
        <mc:Fallback xmlns="">
          <p:sp>
            <p:nvSpPr>
              <p:cNvPr id="59" name="Rectangle 58">
                <a:extLst>
                  <a:ext uri="{FF2B5EF4-FFF2-40B4-BE49-F238E27FC236}">
                    <a16:creationId xmlns:a16="http://schemas.microsoft.com/office/drawing/2014/main" id="{ADB5550E-2801-4ACB-9843-A8C787152AFB}"/>
                  </a:ext>
                </a:extLst>
              </p:cNvPr>
              <p:cNvSpPr>
                <a:spLocks noRot="1" noChangeAspect="1" noMove="1" noResize="1" noEditPoints="1" noAdjustHandles="1" noChangeArrowheads="1" noChangeShapeType="1" noTextEdit="1"/>
              </p:cNvSpPr>
              <p:nvPr/>
            </p:nvSpPr>
            <p:spPr>
              <a:xfrm>
                <a:off x="960127" y="1534099"/>
                <a:ext cx="3540574" cy="621580"/>
              </a:xfrm>
              <a:prstGeom prst="rect">
                <a:avLst/>
              </a:prstGeom>
              <a:blipFill>
                <a:blip r:embed="rId15"/>
                <a:stretch>
                  <a:fillRect l="-345" b="-8824"/>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EC980C23-3977-46E5-9CB4-D5FED3B46F31}"/>
                  </a:ext>
                </a:extLst>
              </p:cNvPr>
              <p:cNvSpPr/>
              <p:nvPr/>
            </p:nvSpPr>
            <p:spPr>
              <a:xfrm>
                <a:off x="967524" y="2445689"/>
                <a:ext cx="3534871" cy="1219565"/>
              </a:xfrm>
              <a:prstGeom prst="rect">
                <a:avLst/>
              </a:prstGeom>
            </p:spPr>
            <p:txBody>
              <a:bodyPr wrap="square">
                <a:spAutoFit/>
              </a:bodyPr>
              <a:lstStyle/>
              <a:p>
                <a:pPr marL="171450" indent="-171450" algn="just">
                  <a:lnSpc>
                    <a:spcPct val="150000"/>
                  </a:lnSpc>
                  <a:buFont typeface="Wingdings" panose="05000000000000000000" pitchFamily="2" charset="2"/>
                  <a:buChar char="Ø"/>
                </a:pPr>
                <a:r>
                  <a:rPr lang="en-US" sz="1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n-IL" sz="1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For </a:t>
                </a:r>
                <a14:m>
                  <m:oMath xmlns:m="http://schemas.openxmlformats.org/officeDocument/2006/math">
                    <m:func>
                      <m:funcPr>
                        <m:ctrlPr>
                          <a:rPr lang="en-IL" sz="1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14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arcsin</m:t>
                        </m:r>
                      </m:fName>
                      <m:e>
                        <m:d>
                          <m:dPr>
                            <m:ctrlPr>
                              <a:rPr lang="en-IL" sz="1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IL" sz="1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L" sz="1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sub>
                                    <m:r>
                                      <a:rPr lang="en-US" sz="1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Sub>
                              </m:num>
                              <m:den>
                                <m:sSub>
                                  <m:sSubPr>
                                    <m:ctrlPr>
                                      <a:rPr lang="en-IL" sz="1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sub>
                                    <m:r>
                                      <a:rPr lang="en-US" sz="1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den>
                            </m:f>
                          </m:e>
                        </m:d>
                      </m:e>
                    </m:func>
                    <m:r>
                      <a:rPr lang="en-US" sz="1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&lt;</m:t>
                    </m:r>
                  </m:oMath>
                </a14:m>
                <a:r>
                  <a:rPr lang="en-US" sz="1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IL" sz="1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𝜃</m:t>
                        </m:r>
                      </m:e>
                      <m:sub>
                        <m:r>
                          <a:rPr lang="en-US" sz="1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func>
                      <m:funcPr>
                        <m:ctrlPr>
                          <a:rPr lang="en-IL" sz="1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14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&lt;</m:t>
                        </m:r>
                        <m:r>
                          <m:rPr>
                            <m:sty m:val="p"/>
                          </m:rPr>
                          <a:rPr lang="en-US" sz="14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arcsin</m:t>
                        </m:r>
                      </m:fName>
                      <m:e>
                        <m:d>
                          <m:dPr>
                            <m:ctrlPr>
                              <a:rPr lang="en-IL" sz="1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IL" sz="1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IL" sz="1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sub>
                                    <m:r>
                                      <a:rPr lang="en-US" sz="1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b>
                                </m:sSub>
                              </m:num>
                              <m:den>
                                <m:sSub>
                                  <m:sSubPr>
                                    <m:ctrlPr>
                                      <a:rPr lang="en-IL" sz="1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𝑛</m:t>
                                    </m:r>
                                  </m:e>
                                  <m:sub>
                                    <m:r>
                                      <a:rPr lang="en-US" sz="1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den>
                            </m:f>
                          </m:e>
                        </m:d>
                      </m:e>
                    </m:func>
                  </m:oMath>
                </a14:m>
                <a:r>
                  <a:rPr lang="en-US" sz="1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t>
                </a:r>
                <a:r>
                  <a:rPr lang="en-IL" sz="1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This situation is referred to as </a:t>
                </a:r>
                <a:r>
                  <a:rPr lang="en-IL" sz="1400" b="1" i="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frustrated total internal</a:t>
                </a:r>
                <a:r>
                  <a:rPr lang="en-IL" sz="1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n-IL" sz="1400" b="1" i="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reflection </a:t>
                </a:r>
                <a:r>
                  <a:rPr lang="en-IL" sz="1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(FTIR).</a:t>
                </a:r>
                <a:endParaRPr lang="en-IL" sz="1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p:txBody>
          </p:sp>
        </mc:Choice>
        <mc:Fallback xmlns="">
          <p:sp>
            <p:nvSpPr>
              <p:cNvPr id="60" name="Rectangle 59">
                <a:extLst>
                  <a:ext uri="{FF2B5EF4-FFF2-40B4-BE49-F238E27FC236}">
                    <a16:creationId xmlns:a16="http://schemas.microsoft.com/office/drawing/2014/main" id="{EC980C23-3977-46E5-9CB4-D5FED3B46F31}"/>
                  </a:ext>
                </a:extLst>
              </p:cNvPr>
              <p:cNvSpPr>
                <a:spLocks noRot="1" noChangeAspect="1" noMove="1" noResize="1" noEditPoints="1" noAdjustHandles="1" noChangeArrowheads="1" noChangeShapeType="1" noTextEdit="1"/>
              </p:cNvSpPr>
              <p:nvPr/>
            </p:nvSpPr>
            <p:spPr>
              <a:xfrm>
                <a:off x="967524" y="2445689"/>
                <a:ext cx="3534871" cy="1219565"/>
              </a:xfrm>
              <a:prstGeom prst="rect">
                <a:avLst/>
              </a:prstGeom>
              <a:blipFill>
                <a:blip r:embed="rId16"/>
                <a:stretch>
                  <a:fillRect l="-345" r="-517" b="-4500"/>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07DAF212-80D3-40DD-AEDC-AA504031C9D7}"/>
                  </a:ext>
                </a:extLst>
              </p:cNvPr>
              <p:cNvSpPr/>
              <p:nvPr/>
            </p:nvSpPr>
            <p:spPr>
              <a:xfrm>
                <a:off x="1005934" y="3887990"/>
                <a:ext cx="3587435" cy="1081258"/>
              </a:xfrm>
              <a:prstGeom prst="rect">
                <a:avLst/>
              </a:prstGeom>
            </p:spPr>
            <p:txBody>
              <a:bodyPr wrap="square">
                <a:spAutoFit/>
              </a:bodyPr>
              <a:lstStyle/>
              <a:p>
                <a:pPr marL="285750" indent="-285750">
                  <a:buFont typeface="Wingdings" panose="05000000000000000000" pitchFamily="2" charset="2"/>
                  <a:buChar char="Ø"/>
                </a:pPr>
                <a:r>
                  <a:rPr lang="en-IL" sz="1400" dirty="0">
                    <a:latin typeface="Palatino Linotype" panose="02040502050505030304" pitchFamily="18" charset="0"/>
                    <a:ea typeface="Calibri" panose="020F0502020204030204" pitchFamily="34" charset="0"/>
                    <a:cs typeface="Arial" panose="020B0604020202020204" pitchFamily="34" charset="0"/>
                  </a:rPr>
                  <a:t>For </a:t>
                </a:r>
                <a14:m>
                  <m:oMath xmlns:m="http://schemas.openxmlformats.org/officeDocument/2006/math">
                    <m:sSub>
                      <m:sSubPr>
                        <m:ctrlPr>
                          <a:rPr lang="en-IL" sz="1400" i="1">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Arial" panose="020B0604020202020204" pitchFamily="34" charset="0"/>
                          </a:rPr>
                          <m:t>𝜃</m:t>
                        </m:r>
                      </m:e>
                      <m:sub>
                        <m:r>
                          <a:rPr lang="en-US" sz="1400" i="1">
                            <a:latin typeface="Cambria Math" panose="02040503050406030204" pitchFamily="18" charset="0"/>
                            <a:ea typeface="Calibri" panose="020F0502020204030204" pitchFamily="34" charset="0"/>
                            <a:cs typeface="Arial" panose="020B0604020202020204" pitchFamily="34" charset="0"/>
                          </a:rPr>
                          <m:t>1</m:t>
                        </m:r>
                      </m:sub>
                    </m:sSub>
                    <m:func>
                      <m:funcPr>
                        <m:ctrlPr>
                          <a:rPr lang="en-IL" sz="1400" i="1">
                            <a:latin typeface="Cambria Math" panose="02040503050406030204" pitchFamily="18" charset="0"/>
                          </a:rPr>
                        </m:ctrlPr>
                      </m:funcPr>
                      <m:fName>
                        <m:r>
                          <a:rPr lang="en-US" sz="1400">
                            <a:latin typeface="Cambria Math" panose="02040503050406030204" pitchFamily="18" charset="0"/>
                            <a:ea typeface="Calibri" panose="020F0502020204030204" pitchFamily="34" charset="0"/>
                            <a:cs typeface="Arial" panose="020B0604020202020204" pitchFamily="34" charset="0"/>
                          </a:rPr>
                          <m:t>&gt;</m:t>
                        </m:r>
                        <m:r>
                          <m:rPr>
                            <m:sty m:val="p"/>
                          </m:rPr>
                          <a:rPr lang="en-US" sz="1400">
                            <a:latin typeface="Cambria Math" panose="02040503050406030204" pitchFamily="18" charset="0"/>
                            <a:ea typeface="Calibri" panose="020F0502020204030204" pitchFamily="34" charset="0"/>
                            <a:cs typeface="Arial" panose="020B0604020202020204" pitchFamily="34" charset="0"/>
                          </a:rPr>
                          <m:t>arcsin</m:t>
                        </m:r>
                      </m:fName>
                      <m:e>
                        <m:d>
                          <m:dPr>
                            <m:ctrlPr>
                              <a:rPr lang="en-IL" sz="1400" i="1">
                                <a:latin typeface="Cambria Math" panose="02040503050406030204" pitchFamily="18" charset="0"/>
                              </a:rPr>
                            </m:ctrlPr>
                          </m:dPr>
                          <m:e>
                            <m:f>
                              <m:fPr>
                                <m:ctrlPr>
                                  <a:rPr lang="en-IL" sz="1400" i="1">
                                    <a:latin typeface="Cambria Math" panose="02040503050406030204" pitchFamily="18" charset="0"/>
                                  </a:rPr>
                                </m:ctrlPr>
                              </m:fPr>
                              <m:num>
                                <m:sSub>
                                  <m:sSubPr>
                                    <m:ctrlPr>
                                      <a:rPr lang="en-IL" sz="1400" i="1">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Arial" panose="020B0604020202020204" pitchFamily="34" charset="0"/>
                                      </a:rPr>
                                      <m:t>𝑛</m:t>
                                    </m:r>
                                  </m:e>
                                  <m:sub>
                                    <m:r>
                                      <a:rPr lang="en-US" sz="14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IL" sz="1400" i="1">
                                        <a:latin typeface="Cambria Math" panose="02040503050406030204" pitchFamily="18" charset="0"/>
                                      </a:rPr>
                                    </m:ctrlPr>
                                  </m:sSubPr>
                                  <m:e>
                                    <m:r>
                                      <a:rPr lang="en-US" sz="1400" i="1">
                                        <a:latin typeface="Cambria Math" panose="02040503050406030204" pitchFamily="18" charset="0"/>
                                        <a:ea typeface="Calibri" panose="020F0502020204030204" pitchFamily="34" charset="0"/>
                                        <a:cs typeface="Arial" panose="020B0604020202020204" pitchFamily="34" charset="0"/>
                                      </a:rPr>
                                      <m:t>𝑛</m:t>
                                    </m:r>
                                  </m:e>
                                  <m:sub>
                                    <m:r>
                                      <a:rPr lang="en-US" sz="1400" i="1">
                                        <a:latin typeface="Cambria Math" panose="02040503050406030204" pitchFamily="18" charset="0"/>
                                        <a:ea typeface="Calibri" panose="020F0502020204030204" pitchFamily="34" charset="0"/>
                                        <a:cs typeface="Arial" panose="020B0604020202020204" pitchFamily="34" charset="0"/>
                                      </a:rPr>
                                      <m:t>1</m:t>
                                    </m:r>
                                  </m:sub>
                                </m:sSub>
                              </m:den>
                            </m:f>
                          </m:e>
                        </m:d>
                      </m:e>
                    </m:func>
                  </m:oMath>
                </a14:m>
                <a:r>
                  <a:rPr lang="en-US" sz="1400" dirty="0">
                    <a:latin typeface="Palatino Linotype" panose="02040502050505030304" pitchFamily="18" charset="0"/>
                    <a:ea typeface="Calibri" panose="020F0502020204030204" pitchFamily="34" charset="0"/>
                    <a:cs typeface="Arial" panose="020B0604020202020204" pitchFamily="34" charset="0"/>
                  </a:rPr>
                  <a:t> </a:t>
                </a:r>
                <a:r>
                  <a:rPr lang="en-IL" sz="1400" dirty="0">
                    <a:latin typeface="Palatino Linotype" panose="02040502050505030304" pitchFamily="18" charset="0"/>
                    <a:ea typeface="Calibri" panose="020F0502020204030204" pitchFamily="34" charset="0"/>
                    <a:cs typeface="Arial" panose="020B0604020202020204" pitchFamily="34" charset="0"/>
                  </a:rPr>
                  <a:t>the waves in layer 2</a:t>
                </a:r>
                <a:r>
                  <a:rPr lang="en-US" sz="1400" dirty="0">
                    <a:latin typeface="Palatino Linotype" panose="02040502050505030304" pitchFamily="18" charset="0"/>
                    <a:ea typeface="Calibri" panose="020F0502020204030204" pitchFamily="34" charset="0"/>
                    <a:cs typeface="Arial" panose="020B0604020202020204" pitchFamily="34" charset="0"/>
                  </a:rPr>
                  <a:t> and</a:t>
                </a:r>
                <a:r>
                  <a:rPr lang="en-IL" sz="1400" dirty="0">
                    <a:latin typeface="Palatino Linotype" panose="02040502050505030304" pitchFamily="18" charset="0"/>
                    <a:ea typeface="Calibri" panose="020F0502020204030204" pitchFamily="34" charset="0"/>
                    <a:cs typeface="Arial" panose="020B0604020202020204" pitchFamily="34" charset="0"/>
                  </a:rPr>
                  <a:t> 3 are evanescent and no intensity will be transmitted to a remote detector in medium 3</a:t>
                </a:r>
                <a:r>
                  <a:rPr lang="en-US" sz="1400" dirty="0">
                    <a:latin typeface="Palatino Linotype" panose="02040502050505030304" pitchFamily="18" charset="0"/>
                    <a:ea typeface="Calibri" panose="020F0502020204030204" pitchFamily="34" charset="0"/>
                    <a:cs typeface="Arial" panose="020B0604020202020204" pitchFamily="34" charset="0"/>
                  </a:rPr>
                  <a:t>.</a:t>
                </a:r>
                <a:endParaRPr lang="en-IL" sz="1400" dirty="0">
                  <a:latin typeface="Palatino Linotype" panose="02040502050505030304" pitchFamily="18" charset="0"/>
                </a:endParaRPr>
              </a:p>
            </p:txBody>
          </p:sp>
        </mc:Choice>
        <mc:Fallback xmlns="">
          <p:sp>
            <p:nvSpPr>
              <p:cNvPr id="63" name="Rectangle 62">
                <a:extLst>
                  <a:ext uri="{FF2B5EF4-FFF2-40B4-BE49-F238E27FC236}">
                    <a16:creationId xmlns:a16="http://schemas.microsoft.com/office/drawing/2014/main" id="{07DAF212-80D3-40DD-AEDC-AA504031C9D7}"/>
                  </a:ext>
                </a:extLst>
              </p:cNvPr>
              <p:cNvSpPr>
                <a:spLocks noRot="1" noChangeAspect="1" noMove="1" noResize="1" noEditPoints="1" noAdjustHandles="1" noChangeArrowheads="1" noChangeShapeType="1" noTextEdit="1"/>
              </p:cNvSpPr>
              <p:nvPr/>
            </p:nvSpPr>
            <p:spPr>
              <a:xfrm>
                <a:off x="1005934" y="3887990"/>
                <a:ext cx="3587435" cy="1081258"/>
              </a:xfrm>
              <a:prstGeom prst="rect">
                <a:avLst/>
              </a:prstGeom>
              <a:blipFill>
                <a:blip r:embed="rId17"/>
                <a:stretch>
                  <a:fillRect l="-170" r="-1528" b="-5085"/>
                </a:stretch>
              </a:blipFill>
            </p:spPr>
            <p:txBody>
              <a:bodyPr/>
              <a:lstStyle/>
              <a:p>
                <a:r>
                  <a:rPr lang="en-IL">
                    <a:noFill/>
                  </a:rPr>
                  <a:t> </a:t>
                </a:r>
              </a:p>
            </p:txBody>
          </p:sp>
        </mc:Fallback>
      </mc:AlternateContent>
      <p:sp>
        <p:nvSpPr>
          <p:cNvPr id="2" name="Slide Number Placeholder 1">
            <a:extLst>
              <a:ext uri="{FF2B5EF4-FFF2-40B4-BE49-F238E27FC236}">
                <a16:creationId xmlns:a16="http://schemas.microsoft.com/office/drawing/2014/main" id="{B440908B-B957-4056-89F0-84C04DDC5FD8}"/>
              </a:ext>
            </a:extLst>
          </p:cNvPr>
          <p:cNvSpPr>
            <a:spLocks noGrp="1"/>
          </p:cNvSpPr>
          <p:nvPr>
            <p:ph type="sldNum" sz="quarter" idx="12"/>
          </p:nvPr>
        </p:nvSpPr>
        <p:spPr/>
        <p:txBody>
          <a:bodyPr/>
          <a:lstStyle/>
          <a:p>
            <a:fld id="{3AD044A6-52C3-4E8E-9C12-C7885AE2936F}" type="slidenum">
              <a:rPr lang="en-US" smtClean="0"/>
              <a:t>10</a:t>
            </a:fld>
            <a:endParaRPr lang="en-US"/>
          </a:p>
        </p:txBody>
      </p:sp>
      <p:sp>
        <p:nvSpPr>
          <p:cNvPr id="62" name="Title 1">
            <a:extLst>
              <a:ext uri="{FF2B5EF4-FFF2-40B4-BE49-F238E27FC236}">
                <a16:creationId xmlns:a16="http://schemas.microsoft.com/office/drawing/2014/main" id="{BDE62961-66A5-4F3D-BE62-01ED3207A6AA}"/>
              </a:ext>
            </a:extLst>
          </p:cNvPr>
          <p:cNvSpPr>
            <a:spLocks noGrp="1"/>
          </p:cNvSpPr>
          <p:nvPr>
            <p:ph type="title"/>
          </p:nvPr>
        </p:nvSpPr>
        <p:spPr>
          <a:xfrm>
            <a:off x="0" y="27296"/>
            <a:ext cx="12192000" cy="822230"/>
          </a:xfrm>
          <a:solidFill>
            <a:schemeClr val="accent4">
              <a:lumMod val="40000"/>
              <a:lumOff val="60000"/>
            </a:schemeClr>
          </a:solidFill>
        </p:spPr>
        <p:txBody>
          <a:bodyPr>
            <a:normAutofit/>
          </a:bodyPr>
          <a:lstStyle/>
          <a:p>
            <a:pPr algn="ctr"/>
            <a:r>
              <a:rPr lang="en-US" sz="3200" b="1" dirty="0">
                <a:solidFill>
                  <a:schemeClr val="accent1">
                    <a:lumMod val="50000"/>
                  </a:schemeClr>
                </a:solidFill>
                <a:latin typeface="Palatino Linotype" panose="02040502050505030304" pitchFamily="18" charset="0"/>
                <a:cs typeface="Times New Roman" panose="02020603050405020304" pitchFamily="18" charset="0"/>
              </a:rPr>
              <a:t>Theoretical background</a:t>
            </a:r>
          </a:p>
        </p:txBody>
      </p:sp>
      <p:sp>
        <p:nvSpPr>
          <p:cNvPr id="3" name="Rectangle 2">
            <a:extLst>
              <a:ext uri="{FF2B5EF4-FFF2-40B4-BE49-F238E27FC236}">
                <a16:creationId xmlns:a16="http://schemas.microsoft.com/office/drawing/2014/main" id="{66159EC1-A9D0-4690-ACE7-BFEF0EF30E90}"/>
              </a:ext>
            </a:extLst>
          </p:cNvPr>
          <p:cNvSpPr/>
          <p:nvPr/>
        </p:nvSpPr>
        <p:spPr>
          <a:xfrm>
            <a:off x="5483996" y="4605521"/>
            <a:ext cx="6096000" cy="276999"/>
          </a:xfrm>
          <a:prstGeom prst="rect">
            <a:avLst/>
          </a:prstGeom>
        </p:spPr>
        <p:txBody>
          <a:bodyPr>
            <a:spAutoFit/>
          </a:bodyPr>
          <a:lstStyle/>
          <a:p>
            <a:r>
              <a:rPr lang="en-US" sz="1200" dirty="0">
                <a:solidFill>
                  <a:srgbClr val="0070C0"/>
                </a:solidFill>
                <a:latin typeface="Palatino Linotype" panose="02040502050505030304" pitchFamily="18" charset="0"/>
                <a:ea typeface="Calibri" panose="020F0502020204030204" pitchFamily="34" charset="0"/>
                <a:cs typeface="Arial" panose="020B0604020202020204" pitchFamily="34" charset="0"/>
              </a:rPr>
              <a:t>Fig.1 </a:t>
            </a:r>
            <a:r>
              <a:rPr lang="en-US" sz="1200" dirty="0">
                <a:latin typeface="Palatino Linotype" panose="02040502050505030304" pitchFamily="18" charset="0"/>
                <a:ea typeface="Calibri" panose="020F0502020204030204" pitchFamily="34" charset="0"/>
                <a:cs typeface="Arial" panose="020B0604020202020204" pitchFamily="34" charset="0"/>
              </a:rPr>
              <a:t>:</a:t>
            </a:r>
            <a:r>
              <a:rPr lang="en-IL" sz="1200" dirty="0">
                <a:latin typeface="Palatino Linotype" panose="02040502050505030304" pitchFamily="18" charset="0"/>
                <a:ea typeface="Calibri" panose="020F0502020204030204" pitchFamily="34" charset="0"/>
                <a:cs typeface="Arial" panose="020B0604020202020204" pitchFamily="34" charset="0"/>
              </a:rPr>
              <a:t>Transmission of a plane wave through a system of two parallel interfaces. </a:t>
            </a:r>
            <a:endParaRPr lang="en-IL" sz="1200" dirty="0">
              <a:latin typeface="Palatino Linotype" panose="02040502050505030304" pitchFamily="18" charset="0"/>
            </a:endParaRPr>
          </a:p>
        </p:txBody>
      </p:sp>
      <p:sp>
        <p:nvSpPr>
          <p:cNvPr id="58" name="Rectangle 57">
            <a:extLst>
              <a:ext uri="{FF2B5EF4-FFF2-40B4-BE49-F238E27FC236}">
                <a16:creationId xmlns:a16="http://schemas.microsoft.com/office/drawing/2014/main" id="{6FD09C37-C05C-42DD-B673-579CEDFE23E8}"/>
              </a:ext>
            </a:extLst>
          </p:cNvPr>
          <p:cNvSpPr/>
          <p:nvPr/>
        </p:nvSpPr>
        <p:spPr>
          <a:xfrm>
            <a:off x="1508759" y="6565694"/>
            <a:ext cx="4090182" cy="261610"/>
          </a:xfrm>
          <a:prstGeom prst="rect">
            <a:avLst/>
          </a:prstGeom>
        </p:spPr>
        <p:txBody>
          <a:bodyPr wrap="square">
            <a:spAutoFit/>
          </a:bodyPr>
          <a:lstStyle/>
          <a:p>
            <a:r>
              <a:rPr lang="en-US" sz="1100" dirty="0">
                <a:latin typeface="Palatino Linotype" panose="02040502050505030304" pitchFamily="18" charset="0"/>
                <a:ea typeface="Calibri" panose="020F0502020204030204" pitchFamily="34" charset="0"/>
                <a:cs typeface="Times New Roman" panose="02020603050405020304" pitchFamily="18" charset="0"/>
              </a:rPr>
              <a:t>Ref: Novotny, L. </a:t>
            </a:r>
            <a:r>
              <a:rPr lang="en-US" sz="1100" i="1" dirty="0">
                <a:latin typeface="Palatino Linotype" panose="02040502050505030304" pitchFamily="18" charset="0"/>
                <a:ea typeface="Calibri" panose="020F0502020204030204" pitchFamily="34" charset="0"/>
                <a:cs typeface="Times New Roman" panose="02020603050405020304" pitchFamily="18" charset="0"/>
              </a:rPr>
              <a:t>Principle of Nano Optics</a:t>
            </a:r>
            <a:r>
              <a:rPr lang="en-US" sz="1100" dirty="0">
                <a:latin typeface="Palatino Linotype" panose="02040502050505030304" pitchFamily="18" charset="0"/>
                <a:ea typeface="Calibri" panose="020F0502020204030204" pitchFamily="34" charset="0"/>
                <a:cs typeface="Times New Roman" panose="02020603050405020304" pitchFamily="18" charset="0"/>
              </a:rPr>
              <a:t>. </a:t>
            </a:r>
            <a:r>
              <a:rPr lang="en-US" sz="1100" i="1" dirty="0">
                <a:latin typeface="Palatino Linotype" panose="02040502050505030304" pitchFamily="18" charset="0"/>
                <a:ea typeface="Calibri" panose="020F0502020204030204" pitchFamily="34" charset="0"/>
                <a:cs typeface="Times New Roman" panose="02020603050405020304" pitchFamily="18" charset="0"/>
              </a:rPr>
              <a:t>Cambridge</a:t>
            </a:r>
            <a:r>
              <a:rPr lang="en-US" sz="1100" dirty="0">
                <a:latin typeface="Palatino Linotype" panose="02040502050505030304" pitchFamily="18" charset="0"/>
                <a:ea typeface="Calibri" panose="020F0502020204030204" pitchFamily="34" charset="0"/>
                <a:cs typeface="Times New Roman" panose="02020603050405020304" pitchFamily="18" charset="0"/>
              </a:rPr>
              <a:t> </a:t>
            </a:r>
            <a:r>
              <a:rPr lang="en-US" sz="1100" b="1" dirty="0">
                <a:latin typeface="Palatino Linotype" panose="02040502050505030304" pitchFamily="18" charset="0"/>
                <a:ea typeface="Calibri" panose="020F0502020204030204" pitchFamily="34" charset="0"/>
                <a:cs typeface="Times New Roman" panose="02020603050405020304" pitchFamily="18" charset="0"/>
              </a:rPr>
              <a:t>6</a:t>
            </a:r>
            <a:r>
              <a:rPr lang="en-US" sz="1100" dirty="0">
                <a:latin typeface="Palatino Linotype" panose="02040502050505030304" pitchFamily="18" charset="0"/>
                <a:ea typeface="Calibri" panose="020F0502020204030204" pitchFamily="34" charset="0"/>
                <a:cs typeface="Times New Roman" panose="02020603050405020304" pitchFamily="18" charset="0"/>
              </a:rPr>
              <a:t>, (2006)</a:t>
            </a:r>
            <a:endParaRPr lang="en-IL" sz="11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3C18232-D1E0-4B5C-9FEE-59E14199F43A}"/>
                  </a:ext>
                </a:extLst>
              </p:cNvPr>
              <p:cNvSpPr txBox="1"/>
              <p:nvPr/>
            </p:nvSpPr>
            <p:spPr>
              <a:xfrm>
                <a:off x="6627521" y="3814237"/>
                <a:ext cx="2879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m:oMathPara>
                </a14:m>
                <a:endParaRPr lang="en-US" dirty="0"/>
              </a:p>
            </p:txBody>
          </p:sp>
        </mc:Choice>
        <mc:Fallback xmlns="">
          <p:sp>
            <p:nvSpPr>
              <p:cNvPr id="5" name="TextBox 4">
                <a:extLst>
                  <a:ext uri="{FF2B5EF4-FFF2-40B4-BE49-F238E27FC236}">
                    <a16:creationId xmlns:a16="http://schemas.microsoft.com/office/drawing/2014/main" id="{D3C18232-D1E0-4B5C-9FEE-59E14199F43A}"/>
                  </a:ext>
                </a:extLst>
              </p:cNvPr>
              <p:cNvSpPr txBox="1">
                <a:spLocks noRot="1" noChangeAspect="1" noMove="1" noResize="1" noEditPoints="1" noAdjustHandles="1" noChangeArrowheads="1" noChangeShapeType="1" noTextEdit="1"/>
              </p:cNvSpPr>
              <p:nvPr/>
            </p:nvSpPr>
            <p:spPr>
              <a:xfrm>
                <a:off x="6627521" y="3814237"/>
                <a:ext cx="287963" cy="276999"/>
              </a:xfrm>
              <a:prstGeom prst="rect">
                <a:avLst/>
              </a:prstGeom>
              <a:blipFill>
                <a:blip r:embed="rId18"/>
                <a:stretch>
                  <a:fillRect l="-12766" r="-8511"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184A1C1A-67D0-4EF4-9796-966C7E3ADF35}"/>
                  </a:ext>
                </a:extLst>
              </p:cNvPr>
              <p:cNvSpPr txBox="1"/>
              <p:nvPr/>
            </p:nvSpPr>
            <p:spPr>
              <a:xfrm>
                <a:off x="6744998" y="3001565"/>
                <a:ext cx="2932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oMath>
                  </m:oMathPara>
                </a14:m>
                <a:endParaRPr lang="en-US" dirty="0"/>
              </a:p>
            </p:txBody>
          </p:sp>
        </mc:Choice>
        <mc:Fallback xmlns="">
          <p:sp>
            <p:nvSpPr>
              <p:cNvPr id="61" name="TextBox 60">
                <a:extLst>
                  <a:ext uri="{FF2B5EF4-FFF2-40B4-BE49-F238E27FC236}">
                    <a16:creationId xmlns:a16="http://schemas.microsoft.com/office/drawing/2014/main" id="{184A1C1A-67D0-4EF4-9796-966C7E3ADF35}"/>
                  </a:ext>
                </a:extLst>
              </p:cNvPr>
              <p:cNvSpPr txBox="1">
                <a:spLocks noRot="1" noChangeAspect="1" noMove="1" noResize="1" noEditPoints="1" noAdjustHandles="1" noChangeArrowheads="1" noChangeShapeType="1" noTextEdit="1"/>
              </p:cNvSpPr>
              <p:nvPr/>
            </p:nvSpPr>
            <p:spPr>
              <a:xfrm>
                <a:off x="6744998" y="3001565"/>
                <a:ext cx="293285" cy="276999"/>
              </a:xfrm>
              <a:prstGeom prst="rect">
                <a:avLst/>
              </a:prstGeom>
              <a:blipFill>
                <a:blip r:embed="rId19"/>
                <a:stretch>
                  <a:fillRect l="-12245" r="-6122"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FB7E8F7B-D516-45B5-BF0D-C48AE362DE99}"/>
                  </a:ext>
                </a:extLst>
              </p:cNvPr>
              <p:cNvSpPr txBox="1"/>
              <p:nvPr/>
            </p:nvSpPr>
            <p:spPr>
              <a:xfrm>
                <a:off x="6144824" y="1931780"/>
                <a:ext cx="2932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3</m:t>
                          </m:r>
                        </m:sub>
                      </m:sSub>
                    </m:oMath>
                  </m:oMathPara>
                </a14:m>
                <a:endParaRPr lang="en-US" dirty="0"/>
              </a:p>
            </p:txBody>
          </p:sp>
        </mc:Choice>
        <mc:Fallback xmlns="">
          <p:sp>
            <p:nvSpPr>
              <p:cNvPr id="64" name="TextBox 63">
                <a:extLst>
                  <a:ext uri="{FF2B5EF4-FFF2-40B4-BE49-F238E27FC236}">
                    <a16:creationId xmlns:a16="http://schemas.microsoft.com/office/drawing/2014/main" id="{FB7E8F7B-D516-45B5-BF0D-C48AE362DE99}"/>
                  </a:ext>
                </a:extLst>
              </p:cNvPr>
              <p:cNvSpPr txBox="1">
                <a:spLocks noRot="1" noChangeAspect="1" noMove="1" noResize="1" noEditPoints="1" noAdjustHandles="1" noChangeArrowheads="1" noChangeShapeType="1" noTextEdit="1"/>
              </p:cNvSpPr>
              <p:nvPr/>
            </p:nvSpPr>
            <p:spPr>
              <a:xfrm>
                <a:off x="6144824" y="1931780"/>
                <a:ext cx="293285" cy="276999"/>
              </a:xfrm>
              <a:prstGeom prst="rect">
                <a:avLst/>
              </a:prstGeom>
              <a:blipFill>
                <a:blip r:embed="rId20"/>
                <a:stretch>
                  <a:fillRect l="-12500" r="-8333" b="-15556"/>
                </a:stretch>
              </a:blipFill>
            </p:spPr>
            <p:txBody>
              <a:bodyPr/>
              <a:lstStyle/>
              <a:p>
                <a:r>
                  <a:rPr lang="en-US">
                    <a:noFill/>
                  </a:rPr>
                  <a:t> </a:t>
                </a:r>
              </a:p>
            </p:txBody>
          </p:sp>
        </mc:Fallback>
      </mc:AlternateContent>
      <p:grpSp>
        <p:nvGrpSpPr>
          <p:cNvPr id="55" name="Group 54">
            <a:extLst>
              <a:ext uri="{FF2B5EF4-FFF2-40B4-BE49-F238E27FC236}">
                <a16:creationId xmlns:a16="http://schemas.microsoft.com/office/drawing/2014/main" id="{EEC9F0FA-0B8A-450B-AF70-845668BF3511}"/>
              </a:ext>
            </a:extLst>
          </p:cNvPr>
          <p:cNvGrpSpPr/>
          <p:nvPr/>
        </p:nvGrpSpPr>
        <p:grpSpPr>
          <a:xfrm>
            <a:off x="5586980" y="1177750"/>
            <a:ext cx="1376326" cy="282523"/>
            <a:chOff x="5760034" y="1152115"/>
            <a:chExt cx="1376326" cy="282523"/>
          </a:xfrm>
        </p:grpSpPr>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A5132695-EB11-4092-A1D1-B1C2777F509F}"/>
                    </a:ext>
                  </a:extLst>
                </p:cNvPr>
                <p:cNvSpPr txBox="1"/>
                <p:nvPr/>
              </p:nvSpPr>
              <p:spPr>
                <a:xfrm>
                  <a:off x="6611152" y="1157639"/>
                  <a:ext cx="5252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&lt;</m:t>
                        </m:r>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oMath>
                    </m:oMathPara>
                  </a14:m>
                  <a:endParaRPr lang="en-US" dirty="0"/>
                </a:p>
              </p:txBody>
            </p:sp>
          </mc:Choice>
          <mc:Fallback xmlns="">
            <p:sp>
              <p:nvSpPr>
                <p:cNvPr id="65" name="TextBox 64">
                  <a:extLst>
                    <a:ext uri="{FF2B5EF4-FFF2-40B4-BE49-F238E27FC236}">
                      <a16:creationId xmlns:a16="http://schemas.microsoft.com/office/drawing/2014/main" id="{A5132695-EB11-4092-A1D1-B1C2777F509F}"/>
                    </a:ext>
                  </a:extLst>
                </p:cNvPr>
                <p:cNvSpPr txBox="1">
                  <a:spLocks noRot="1" noChangeAspect="1" noMove="1" noResize="1" noEditPoints="1" noAdjustHandles="1" noChangeArrowheads="1" noChangeShapeType="1" noTextEdit="1"/>
                </p:cNvSpPr>
                <p:nvPr/>
              </p:nvSpPr>
              <p:spPr>
                <a:xfrm>
                  <a:off x="6611152" y="1157639"/>
                  <a:ext cx="525208" cy="276999"/>
                </a:xfrm>
                <a:prstGeom prst="rect">
                  <a:avLst/>
                </a:prstGeom>
                <a:blipFill>
                  <a:blip r:embed="rId21"/>
                  <a:stretch>
                    <a:fillRect l="-8140" r="-4651"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02C19043-EA7B-4CF0-AB97-B689C8009C49}"/>
                    </a:ext>
                  </a:extLst>
                </p:cNvPr>
                <p:cNvSpPr txBox="1"/>
                <p:nvPr/>
              </p:nvSpPr>
              <p:spPr>
                <a:xfrm>
                  <a:off x="5760034" y="1152115"/>
                  <a:ext cx="2932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oMath>
                    </m:oMathPara>
                  </a14:m>
                  <a:endParaRPr lang="en-US" dirty="0"/>
                </a:p>
              </p:txBody>
            </p:sp>
          </mc:Choice>
          <mc:Fallback xmlns="">
            <p:sp>
              <p:nvSpPr>
                <p:cNvPr id="66" name="TextBox 65">
                  <a:extLst>
                    <a:ext uri="{FF2B5EF4-FFF2-40B4-BE49-F238E27FC236}">
                      <a16:creationId xmlns:a16="http://schemas.microsoft.com/office/drawing/2014/main" id="{02C19043-EA7B-4CF0-AB97-B689C8009C49}"/>
                    </a:ext>
                  </a:extLst>
                </p:cNvPr>
                <p:cNvSpPr txBox="1">
                  <a:spLocks noRot="1" noChangeAspect="1" noMove="1" noResize="1" noEditPoints="1" noAdjustHandles="1" noChangeArrowheads="1" noChangeShapeType="1" noTextEdit="1"/>
                </p:cNvSpPr>
                <p:nvPr/>
              </p:nvSpPr>
              <p:spPr>
                <a:xfrm>
                  <a:off x="5760034" y="1152115"/>
                  <a:ext cx="293285" cy="276999"/>
                </a:xfrm>
                <a:prstGeom prst="rect">
                  <a:avLst/>
                </a:prstGeom>
                <a:blipFill>
                  <a:blip r:embed="rId22"/>
                  <a:stretch>
                    <a:fillRect l="-10204" r="-6122"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F19C7BE8-7FD3-4214-A37B-A8904BCB6647}"/>
                    </a:ext>
                  </a:extLst>
                </p:cNvPr>
                <p:cNvSpPr txBox="1"/>
                <p:nvPr/>
              </p:nvSpPr>
              <p:spPr>
                <a:xfrm>
                  <a:off x="6074977" y="1156836"/>
                  <a:ext cx="53053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rPr>
                              <m:t>𝑛</m:t>
                            </m:r>
                          </m:e>
                          <m:sub>
                            <m:r>
                              <a:rPr lang="en-US" b="0" i="1" smtClean="0">
                                <a:latin typeface="Cambria Math" panose="02040503050406030204" pitchFamily="18" charset="0"/>
                              </a:rPr>
                              <m:t>3</m:t>
                            </m:r>
                          </m:sub>
                        </m:sSub>
                      </m:oMath>
                    </m:oMathPara>
                  </a14:m>
                  <a:endParaRPr lang="en-US" dirty="0"/>
                </a:p>
              </p:txBody>
            </p:sp>
          </mc:Choice>
          <mc:Fallback xmlns="">
            <p:sp>
              <p:nvSpPr>
                <p:cNvPr id="67" name="TextBox 66">
                  <a:extLst>
                    <a:ext uri="{FF2B5EF4-FFF2-40B4-BE49-F238E27FC236}">
                      <a16:creationId xmlns:a16="http://schemas.microsoft.com/office/drawing/2014/main" id="{F19C7BE8-7FD3-4214-A37B-A8904BCB6647}"/>
                    </a:ext>
                  </a:extLst>
                </p:cNvPr>
                <p:cNvSpPr txBox="1">
                  <a:spLocks noRot="1" noChangeAspect="1" noMove="1" noResize="1" noEditPoints="1" noAdjustHandles="1" noChangeArrowheads="1" noChangeShapeType="1" noTextEdit="1"/>
                </p:cNvSpPr>
                <p:nvPr/>
              </p:nvSpPr>
              <p:spPr>
                <a:xfrm>
                  <a:off x="6074977" y="1156836"/>
                  <a:ext cx="530530" cy="276999"/>
                </a:xfrm>
                <a:prstGeom prst="rect">
                  <a:avLst/>
                </a:prstGeom>
                <a:blipFill>
                  <a:blip r:embed="rId23"/>
                  <a:stretch>
                    <a:fillRect l="-8046" r="-4598" b="-15556"/>
                  </a:stretch>
                </a:blipFill>
              </p:spPr>
              <p:txBody>
                <a:bodyPr/>
                <a:lstStyle/>
                <a:p>
                  <a:r>
                    <a:rPr lang="en-US">
                      <a:noFill/>
                    </a:rPr>
                    <a:t> </a:t>
                  </a:r>
                </a:p>
              </p:txBody>
            </p:sp>
          </mc:Fallback>
        </mc:AlternateContent>
      </p:grpSp>
    </p:spTree>
    <p:extLst>
      <p:ext uri="{BB962C8B-B14F-4D97-AF65-F5344CB8AC3E}">
        <p14:creationId xmlns:p14="http://schemas.microsoft.com/office/powerpoint/2010/main" val="3588962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1502228B-1A8A-4C62-AC8A-7724CEB4EB28}"/>
                  </a:ext>
                </a:extLst>
              </p:cNvPr>
              <p:cNvSpPr/>
              <p:nvPr/>
            </p:nvSpPr>
            <p:spPr>
              <a:xfrm>
                <a:off x="784190" y="2592935"/>
                <a:ext cx="5550725" cy="72199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1400" b="1" i="1">
                              <a:latin typeface="Cambria Math" panose="02040503050406030204" pitchFamily="18" charset="0"/>
                            </a:rPr>
                          </m:ctrlPr>
                        </m:sSubPr>
                        <m:e>
                          <m:r>
                            <a:rPr lang="en-IL" sz="1400" b="1" i="1">
                              <a:latin typeface="Cambria Math" panose="02040503050406030204" pitchFamily="18" charset="0"/>
                            </a:rPr>
                            <m:t>𝑬</m:t>
                          </m:r>
                        </m:e>
                        <m:sub>
                          <m:r>
                            <a:rPr lang="en-IL" sz="1400" i="1">
                              <a:latin typeface="Cambria Math" panose="02040503050406030204" pitchFamily="18" charset="0"/>
                            </a:rPr>
                            <m:t>𝑠𝑜𝑢𝑟𝑐𝑒</m:t>
                          </m:r>
                        </m:sub>
                      </m:sSub>
                      <m:d>
                        <m:dPr>
                          <m:ctrlPr>
                            <a:rPr lang="en-IL" sz="1400" b="1" i="1">
                              <a:latin typeface="Cambria Math" panose="02040503050406030204" pitchFamily="18" charset="0"/>
                            </a:rPr>
                          </m:ctrlPr>
                        </m:dPr>
                        <m:e>
                          <m:r>
                            <a:rPr lang="en-IL" sz="1400" i="1">
                              <a:latin typeface="Cambria Math" panose="02040503050406030204" pitchFamily="18" charset="0"/>
                            </a:rPr>
                            <m:t>𝑥</m:t>
                          </m:r>
                          <m:r>
                            <a:rPr lang="en-IL" sz="1400">
                              <a:latin typeface="Cambria Math" panose="02040503050406030204" pitchFamily="18" charset="0"/>
                            </a:rPr>
                            <m:t>,</m:t>
                          </m:r>
                          <m:r>
                            <a:rPr lang="en-IL" sz="1400" i="1">
                              <a:latin typeface="Cambria Math" panose="02040503050406030204" pitchFamily="18" charset="0"/>
                            </a:rPr>
                            <m:t>𝑦</m:t>
                          </m:r>
                          <m:r>
                            <a:rPr lang="en-IL" sz="1400">
                              <a:latin typeface="Cambria Math" panose="02040503050406030204" pitchFamily="18" charset="0"/>
                            </a:rPr>
                            <m:t>;−</m:t>
                          </m:r>
                          <m:sSub>
                            <m:sSubPr>
                              <m:ctrlPr>
                                <a:rPr lang="en-IL" sz="1400" i="1">
                                  <a:latin typeface="Cambria Math" panose="02040503050406030204" pitchFamily="18" charset="0"/>
                                </a:rPr>
                              </m:ctrlPr>
                            </m:sSubPr>
                            <m:e>
                              <m:r>
                                <a:rPr lang="en-IL" sz="1400" i="1">
                                  <a:latin typeface="Cambria Math" panose="02040503050406030204" pitchFamily="18" charset="0"/>
                                </a:rPr>
                                <m:t>𝑧</m:t>
                              </m:r>
                            </m:e>
                            <m:sub>
                              <m:r>
                                <a:rPr lang="en-IL" sz="1400">
                                  <a:latin typeface="Cambria Math" panose="02040503050406030204" pitchFamily="18" charset="0"/>
                                </a:rPr>
                                <m:t>0</m:t>
                              </m:r>
                            </m:sub>
                          </m:sSub>
                        </m:e>
                      </m:d>
                      <m:r>
                        <a:rPr lang="en-IL" sz="1400">
                          <a:latin typeface="Cambria Math" panose="02040503050406030204" pitchFamily="18" charset="0"/>
                        </a:rPr>
                        <m:t>=</m:t>
                      </m:r>
                      <m:nary>
                        <m:naryPr>
                          <m:chr m:val="∬"/>
                          <m:limLoc m:val="undOvr"/>
                          <m:ctrlPr>
                            <a:rPr lang="en-IL" sz="1400" i="1">
                              <a:latin typeface="Cambria Math" panose="02040503050406030204" pitchFamily="18" charset="0"/>
                            </a:rPr>
                          </m:ctrlPr>
                        </m:naryPr>
                        <m:sub>
                          <m:r>
                            <a:rPr lang="en-IL" sz="1400">
                              <a:latin typeface="Cambria Math" panose="02040503050406030204" pitchFamily="18" charset="0"/>
                            </a:rPr>
                            <m:t>−∞</m:t>
                          </m:r>
                        </m:sub>
                        <m:sup>
                          <m:r>
                            <a:rPr lang="en-IL" sz="1400">
                              <a:latin typeface="Cambria Math" panose="02040503050406030204" pitchFamily="18" charset="0"/>
                            </a:rPr>
                            <m:t>∞</m:t>
                          </m:r>
                        </m:sup>
                        <m:e>
                          <m:sSub>
                            <m:sSubPr>
                              <m:ctrlPr>
                                <a:rPr lang="en-IL" sz="1400" i="1">
                                  <a:latin typeface="Cambria Math" panose="02040503050406030204" pitchFamily="18" charset="0"/>
                                </a:rPr>
                              </m:ctrlPr>
                            </m:sSubPr>
                            <m:e>
                              <m:acc>
                                <m:accPr>
                                  <m:chr m:val="̂"/>
                                  <m:ctrlPr>
                                    <a:rPr lang="en-IL" sz="1400" i="1">
                                      <a:latin typeface="Cambria Math" panose="02040503050406030204" pitchFamily="18" charset="0"/>
                                    </a:rPr>
                                  </m:ctrlPr>
                                </m:accPr>
                                <m:e>
                                  <m:r>
                                    <a:rPr lang="en-IL" sz="1400" i="1">
                                      <a:latin typeface="Cambria Math" panose="02040503050406030204" pitchFamily="18" charset="0"/>
                                    </a:rPr>
                                    <m:t>𝐸</m:t>
                                  </m:r>
                                </m:e>
                              </m:acc>
                            </m:e>
                            <m:sub>
                              <m:r>
                                <a:rPr lang="en-IL" sz="1400" i="1">
                                  <a:latin typeface="Cambria Math" panose="02040503050406030204" pitchFamily="18" charset="0"/>
                                </a:rPr>
                                <m:t>𝑠𝑜𝑢𝑟𝑐𝑒</m:t>
                              </m:r>
                            </m:sub>
                          </m:sSub>
                          <m:r>
                            <a:rPr lang="en-IL" sz="1400">
                              <a:latin typeface="Cambria Math" panose="02040503050406030204" pitchFamily="18" charset="0"/>
                            </a:rPr>
                            <m:t>(</m:t>
                          </m:r>
                          <m:sSub>
                            <m:sSubPr>
                              <m:ctrlPr>
                                <a:rPr lang="en-IL" sz="1400" i="1">
                                  <a:latin typeface="Cambria Math" panose="02040503050406030204" pitchFamily="18" charset="0"/>
                                </a:rPr>
                              </m:ctrlPr>
                            </m:sSubPr>
                            <m:e>
                              <m:r>
                                <a:rPr lang="en-IL" sz="1400" i="1">
                                  <a:latin typeface="Cambria Math" panose="02040503050406030204" pitchFamily="18" charset="0"/>
                                </a:rPr>
                                <m:t>𝑘</m:t>
                              </m:r>
                            </m:e>
                            <m:sub>
                              <m:r>
                                <a:rPr lang="en-IL" sz="1400" i="1">
                                  <a:latin typeface="Cambria Math" panose="02040503050406030204" pitchFamily="18" charset="0"/>
                                </a:rPr>
                                <m:t>𝑥</m:t>
                              </m:r>
                            </m:sub>
                          </m:sSub>
                          <m:r>
                            <a:rPr lang="en-IL" sz="1400">
                              <a:latin typeface="Cambria Math" panose="02040503050406030204" pitchFamily="18" charset="0"/>
                            </a:rPr>
                            <m:t>,</m:t>
                          </m:r>
                          <m:sSub>
                            <m:sSubPr>
                              <m:ctrlPr>
                                <a:rPr lang="en-IL" sz="1400" i="1">
                                  <a:latin typeface="Cambria Math" panose="02040503050406030204" pitchFamily="18" charset="0"/>
                                </a:rPr>
                              </m:ctrlPr>
                            </m:sSubPr>
                            <m:e>
                              <m:r>
                                <a:rPr lang="en-IL" sz="1400" i="1">
                                  <a:latin typeface="Cambria Math" panose="02040503050406030204" pitchFamily="18" charset="0"/>
                                </a:rPr>
                                <m:t>𝑘</m:t>
                              </m:r>
                            </m:e>
                            <m:sub>
                              <m:r>
                                <a:rPr lang="en-IL" sz="1400" i="1">
                                  <a:latin typeface="Cambria Math" panose="02040503050406030204" pitchFamily="18" charset="0"/>
                                </a:rPr>
                                <m:t>𝑦</m:t>
                              </m:r>
                            </m:sub>
                          </m:sSub>
                          <m:r>
                            <a:rPr lang="en-IL" sz="1400">
                              <a:latin typeface="Cambria Math" panose="02040503050406030204" pitchFamily="18" charset="0"/>
                            </a:rPr>
                            <m:t>;−</m:t>
                          </m:r>
                          <m:sSub>
                            <m:sSubPr>
                              <m:ctrlPr>
                                <a:rPr lang="en-IL" sz="1400" i="1">
                                  <a:latin typeface="Cambria Math" panose="02040503050406030204" pitchFamily="18" charset="0"/>
                                </a:rPr>
                              </m:ctrlPr>
                            </m:sSubPr>
                            <m:e>
                              <m:r>
                                <a:rPr lang="en-IL" sz="1400" i="1">
                                  <a:latin typeface="Cambria Math" panose="02040503050406030204" pitchFamily="18" charset="0"/>
                                </a:rPr>
                                <m:t>𝑧</m:t>
                              </m:r>
                            </m:e>
                            <m:sub>
                              <m:r>
                                <a:rPr lang="en-IL" sz="1400">
                                  <a:latin typeface="Cambria Math" panose="02040503050406030204" pitchFamily="18" charset="0"/>
                                </a:rPr>
                                <m:t>0</m:t>
                              </m:r>
                            </m:sub>
                          </m:sSub>
                          <m:r>
                            <a:rPr lang="en-IL" sz="1400">
                              <a:latin typeface="Cambria Math" panose="02040503050406030204" pitchFamily="18" charset="0"/>
                            </a:rPr>
                            <m:t>)</m:t>
                          </m:r>
                          <m:sSup>
                            <m:sSupPr>
                              <m:ctrlPr>
                                <a:rPr lang="en-IL" sz="1400" i="1">
                                  <a:latin typeface="Cambria Math" panose="02040503050406030204" pitchFamily="18" charset="0"/>
                                </a:rPr>
                              </m:ctrlPr>
                            </m:sSupPr>
                            <m:e>
                              <m:r>
                                <a:rPr lang="en-IL" sz="1400" i="1">
                                  <a:latin typeface="Cambria Math" panose="02040503050406030204" pitchFamily="18" charset="0"/>
                                </a:rPr>
                                <m:t>𝑒</m:t>
                              </m:r>
                            </m:e>
                            <m:sup>
                              <m:d>
                                <m:dPr>
                                  <m:begChr m:val=""/>
                                  <m:endChr m:val="]"/>
                                  <m:ctrlPr>
                                    <a:rPr lang="en-IL" sz="1400" i="1">
                                      <a:latin typeface="Cambria Math" panose="02040503050406030204" pitchFamily="18" charset="0"/>
                                    </a:rPr>
                                  </m:ctrlPr>
                                </m:dPr>
                                <m:e>
                                  <m:r>
                                    <a:rPr lang="en-IL" sz="1400" i="1">
                                      <a:latin typeface="Cambria Math" panose="02040503050406030204" pitchFamily="18" charset="0"/>
                                    </a:rPr>
                                    <m:t>𝑖</m:t>
                                  </m:r>
                                  <m:r>
                                    <a:rPr lang="en-IL" sz="1400">
                                      <a:latin typeface="Cambria Math" panose="02040503050406030204" pitchFamily="18" charset="0"/>
                                    </a:rPr>
                                    <m:t>[</m:t>
                                  </m:r>
                                  <m:sSub>
                                    <m:sSubPr>
                                      <m:ctrlPr>
                                        <a:rPr lang="en-IL" sz="1400" i="1">
                                          <a:latin typeface="Cambria Math" panose="02040503050406030204" pitchFamily="18" charset="0"/>
                                        </a:rPr>
                                      </m:ctrlPr>
                                    </m:sSubPr>
                                    <m:e>
                                      <m:r>
                                        <a:rPr lang="en-IL" sz="1400" i="1">
                                          <a:latin typeface="Cambria Math" panose="02040503050406030204" pitchFamily="18" charset="0"/>
                                        </a:rPr>
                                        <m:t>𝑘</m:t>
                                      </m:r>
                                    </m:e>
                                    <m:sub>
                                      <m:r>
                                        <a:rPr lang="en-IL" sz="1400" i="1">
                                          <a:latin typeface="Cambria Math" panose="02040503050406030204" pitchFamily="18" charset="0"/>
                                        </a:rPr>
                                        <m:t>𝑥</m:t>
                                      </m:r>
                                    </m:sub>
                                  </m:sSub>
                                  <m:r>
                                    <a:rPr lang="en-IL" sz="1400" i="1">
                                      <a:latin typeface="Cambria Math" panose="02040503050406030204" pitchFamily="18" charset="0"/>
                                    </a:rPr>
                                    <m:t>𝑥</m:t>
                                  </m:r>
                                  <m:r>
                                    <a:rPr lang="en-IL" sz="1400">
                                      <a:latin typeface="Cambria Math" panose="02040503050406030204" pitchFamily="18" charset="0"/>
                                    </a:rPr>
                                    <m:t>+</m:t>
                                  </m:r>
                                  <m:sSub>
                                    <m:sSubPr>
                                      <m:ctrlPr>
                                        <a:rPr lang="en-IL" sz="1400" i="1">
                                          <a:latin typeface="Cambria Math" panose="02040503050406030204" pitchFamily="18" charset="0"/>
                                        </a:rPr>
                                      </m:ctrlPr>
                                    </m:sSubPr>
                                    <m:e>
                                      <m:r>
                                        <a:rPr lang="en-IL" sz="1400" i="1">
                                          <a:latin typeface="Cambria Math" panose="02040503050406030204" pitchFamily="18" charset="0"/>
                                        </a:rPr>
                                        <m:t>𝑘</m:t>
                                      </m:r>
                                    </m:e>
                                    <m:sub>
                                      <m:r>
                                        <a:rPr lang="en-IL" sz="1400" i="1">
                                          <a:latin typeface="Cambria Math" panose="02040503050406030204" pitchFamily="18" charset="0"/>
                                        </a:rPr>
                                        <m:t>𝑦</m:t>
                                      </m:r>
                                    </m:sub>
                                  </m:sSub>
                                  <m:r>
                                    <a:rPr lang="en-IL" sz="1400" i="1">
                                      <a:latin typeface="Cambria Math" panose="02040503050406030204" pitchFamily="18" charset="0"/>
                                    </a:rPr>
                                    <m:t>𝑦</m:t>
                                  </m:r>
                                </m:e>
                              </m:d>
                            </m:sup>
                          </m:sSup>
                          <m:r>
                            <a:rPr lang="en-IL" sz="1400" i="1">
                              <a:latin typeface="Cambria Math" panose="02040503050406030204" pitchFamily="18" charset="0"/>
                            </a:rPr>
                            <m:t>𝑑</m:t>
                          </m:r>
                          <m:sSub>
                            <m:sSubPr>
                              <m:ctrlPr>
                                <a:rPr lang="en-IL" sz="1400" i="1">
                                  <a:latin typeface="Cambria Math" panose="02040503050406030204" pitchFamily="18" charset="0"/>
                                </a:rPr>
                              </m:ctrlPr>
                            </m:sSubPr>
                            <m:e>
                              <m:r>
                                <a:rPr lang="en-IL" sz="1400" i="1">
                                  <a:latin typeface="Cambria Math" panose="02040503050406030204" pitchFamily="18" charset="0"/>
                                </a:rPr>
                                <m:t>𝑘</m:t>
                              </m:r>
                            </m:e>
                            <m:sub>
                              <m:r>
                                <a:rPr lang="en-IL" sz="1400" i="1">
                                  <a:latin typeface="Cambria Math" panose="02040503050406030204" pitchFamily="18" charset="0"/>
                                </a:rPr>
                                <m:t>𝑥</m:t>
                              </m:r>
                            </m:sub>
                          </m:sSub>
                          <m:r>
                            <a:rPr lang="en-IL" sz="1400" i="1">
                              <a:latin typeface="Cambria Math" panose="02040503050406030204" pitchFamily="18" charset="0"/>
                            </a:rPr>
                            <m:t>𝑑</m:t>
                          </m:r>
                          <m:sSub>
                            <m:sSubPr>
                              <m:ctrlPr>
                                <a:rPr lang="en-IL" sz="1400" i="1">
                                  <a:latin typeface="Cambria Math" panose="02040503050406030204" pitchFamily="18" charset="0"/>
                                </a:rPr>
                              </m:ctrlPr>
                            </m:sSubPr>
                            <m:e>
                              <m:r>
                                <a:rPr lang="en-IL" sz="1400" i="1">
                                  <a:latin typeface="Cambria Math" panose="02040503050406030204" pitchFamily="18" charset="0"/>
                                </a:rPr>
                                <m:t>𝑘</m:t>
                              </m:r>
                            </m:e>
                            <m:sub>
                              <m:r>
                                <a:rPr lang="en-IL" sz="1400" i="1">
                                  <a:latin typeface="Cambria Math" panose="02040503050406030204" pitchFamily="18" charset="0"/>
                                </a:rPr>
                                <m:t>𝑦</m:t>
                              </m:r>
                            </m:sub>
                          </m:sSub>
                        </m:e>
                      </m:nary>
                    </m:oMath>
                  </m:oMathPara>
                </a14:m>
                <a:endParaRPr lang="en-IL" sz="1400" dirty="0"/>
              </a:p>
            </p:txBody>
          </p:sp>
        </mc:Choice>
        <mc:Fallback xmlns="">
          <p:sp>
            <p:nvSpPr>
              <p:cNvPr id="11" name="Rectangle 10">
                <a:extLst>
                  <a:ext uri="{FF2B5EF4-FFF2-40B4-BE49-F238E27FC236}">
                    <a16:creationId xmlns:a16="http://schemas.microsoft.com/office/drawing/2014/main" id="{1502228B-1A8A-4C62-AC8A-7724CEB4EB28}"/>
                  </a:ext>
                </a:extLst>
              </p:cNvPr>
              <p:cNvSpPr>
                <a:spLocks noRot="1" noChangeAspect="1" noMove="1" noResize="1" noEditPoints="1" noAdjustHandles="1" noChangeArrowheads="1" noChangeShapeType="1" noTextEdit="1"/>
              </p:cNvSpPr>
              <p:nvPr/>
            </p:nvSpPr>
            <p:spPr>
              <a:xfrm>
                <a:off x="784190" y="2592935"/>
                <a:ext cx="5550725" cy="721993"/>
              </a:xfrm>
              <a:prstGeom prst="rect">
                <a:avLst/>
              </a:prstGeom>
              <a:blipFill>
                <a:blip r:embed="rId2"/>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249456F5-BD68-4E0F-B4B1-25DFDCC4B575}"/>
                  </a:ext>
                </a:extLst>
              </p:cNvPr>
              <p:cNvSpPr/>
              <p:nvPr/>
            </p:nvSpPr>
            <p:spPr>
              <a:xfrm>
                <a:off x="1055655" y="3445149"/>
                <a:ext cx="5339530" cy="72199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1400" b="1" i="1">
                              <a:latin typeface="Cambria Math" panose="02040503050406030204" pitchFamily="18" charset="0"/>
                            </a:rPr>
                          </m:ctrlPr>
                        </m:sSubPr>
                        <m:e>
                          <m:r>
                            <a:rPr lang="en-IL" sz="1400" b="1" i="1">
                              <a:latin typeface="Cambria Math" panose="02040503050406030204" pitchFamily="18" charset="0"/>
                            </a:rPr>
                            <m:t>𝑬</m:t>
                          </m:r>
                        </m:e>
                        <m:sub>
                          <m:r>
                            <a:rPr lang="en-IL" sz="1400" i="1">
                              <a:latin typeface="Cambria Math" panose="02040503050406030204" pitchFamily="18" charset="0"/>
                            </a:rPr>
                            <m:t>𝑠𝑜𝑢𝑟𝑐𝑒</m:t>
                          </m:r>
                        </m:sub>
                      </m:sSub>
                      <m:d>
                        <m:dPr>
                          <m:ctrlPr>
                            <a:rPr lang="en-IL" sz="1400" b="1" i="1">
                              <a:latin typeface="Cambria Math" panose="02040503050406030204" pitchFamily="18" charset="0"/>
                            </a:rPr>
                          </m:ctrlPr>
                        </m:dPr>
                        <m:e>
                          <m:r>
                            <a:rPr lang="en-IL" sz="1400" i="1">
                              <a:latin typeface="Cambria Math" panose="02040503050406030204" pitchFamily="18" charset="0"/>
                            </a:rPr>
                            <m:t>𝑥</m:t>
                          </m:r>
                          <m:r>
                            <a:rPr lang="en-IL" sz="1400">
                              <a:latin typeface="Cambria Math" panose="02040503050406030204" pitchFamily="18" charset="0"/>
                            </a:rPr>
                            <m:t>,</m:t>
                          </m:r>
                          <m:r>
                            <a:rPr lang="en-IL" sz="1400" i="1">
                              <a:latin typeface="Cambria Math" panose="02040503050406030204" pitchFamily="18" charset="0"/>
                            </a:rPr>
                            <m:t>𝑦</m:t>
                          </m:r>
                          <m:r>
                            <a:rPr lang="en-IL" sz="1400">
                              <a:latin typeface="Cambria Math" panose="02040503050406030204" pitchFamily="18" charset="0"/>
                            </a:rPr>
                            <m:t>;0</m:t>
                          </m:r>
                        </m:e>
                      </m:d>
                      <m:r>
                        <a:rPr lang="en-IL" sz="1400">
                          <a:latin typeface="Cambria Math" panose="02040503050406030204" pitchFamily="18" charset="0"/>
                        </a:rPr>
                        <m:t>=</m:t>
                      </m:r>
                      <m:nary>
                        <m:naryPr>
                          <m:chr m:val="∬"/>
                          <m:limLoc m:val="undOvr"/>
                          <m:ctrlPr>
                            <a:rPr lang="en-IL" sz="1400" i="1">
                              <a:latin typeface="Cambria Math" panose="02040503050406030204" pitchFamily="18" charset="0"/>
                            </a:rPr>
                          </m:ctrlPr>
                        </m:naryPr>
                        <m:sub>
                          <m:r>
                            <a:rPr lang="en-IL" sz="1400">
                              <a:latin typeface="Cambria Math" panose="02040503050406030204" pitchFamily="18" charset="0"/>
                            </a:rPr>
                            <m:t>−∞</m:t>
                          </m:r>
                        </m:sub>
                        <m:sup>
                          <m:r>
                            <a:rPr lang="en-IL" sz="1400">
                              <a:latin typeface="Cambria Math" panose="02040503050406030204" pitchFamily="18" charset="0"/>
                            </a:rPr>
                            <m:t>∞</m:t>
                          </m:r>
                        </m:sup>
                        <m:e>
                          <m:sSub>
                            <m:sSubPr>
                              <m:ctrlPr>
                                <a:rPr lang="en-IL" sz="1400" i="1">
                                  <a:latin typeface="Cambria Math" panose="02040503050406030204" pitchFamily="18" charset="0"/>
                                </a:rPr>
                              </m:ctrlPr>
                            </m:sSubPr>
                            <m:e>
                              <m:acc>
                                <m:accPr>
                                  <m:chr m:val="̂"/>
                                  <m:ctrlPr>
                                    <a:rPr lang="en-IL" sz="1400" i="1">
                                      <a:latin typeface="Cambria Math" panose="02040503050406030204" pitchFamily="18" charset="0"/>
                                    </a:rPr>
                                  </m:ctrlPr>
                                </m:accPr>
                                <m:e>
                                  <m:r>
                                    <a:rPr lang="en-IL" sz="1400" i="1">
                                      <a:latin typeface="Cambria Math" panose="02040503050406030204" pitchFamily="18" charset="0"/>
                                    </a:rPr>
                                    <m:t>𝐸</m:t>
                                  </m:r>
                                </m:e>
                              </m:acc>
                            </m:e>
                            <m:sub>
                              <m:r>
                                <a:rPr lang="en-IL" sz="1400" i="1">
                                  <a:latin typeface="Cambria Math" panose="02040503050406030204" pitchFamily="18" charset="0"/>
                                </a:rPr>
                                <m:t>𝑠𝑜𝑢𝑟𝑐𝑒</m:t>
                              </m:r>
                            </m:sub>
                          </m:sSub>
                          <m:r>
                            <a:rPr lang="en-IL" sz="1400">
                              <a:latin typeface="Cambria Math" panose="02040503050406030204" pitchFamily="18" charset="0"/>
                            </a:rPr>
                            <m:t>(</m:t>
                          </m:r>
                          <m:sSub>
                            <m:sSubPr>
                              <m:ctrlPr>
                                <a:rPr lang="en-IL" sz="1400" i="1">
                                  <a:latin typeface="Cambria Math" panose="02040503050406030204" pitchFamily="18" charset="0"/>
                                </a:rPr>
                              </m:ctrlPr>
                            </m:sSubPr>
                            <m:e>
                              <m:r>
                                <a:rPr lang="en-IL" sz="1400" i="1">
                                  <a:latin typeface="Cambria Math" panose="02040503050406030204" pitchFamily="18" charset="0"/>
                                </a:rPr>
                                <m:t>𝑘</m:t>
                              </m:r>
                            </m:e>
                            <m:sub>
                              <m:r>
                                <a:rPr lang="en-IL" sz="1400" i="1">
                                  <a:latin typeface="Cambria Math" panose="02040503050406030204" pitchFamily="18" charset="0"/>
                                </a:rPr>
                                <m:t>𝑥</m:t>
                              </m:r>
                            </m:sub>
                          </m:sSub>
                          <m:r>
                            <a:rPr lang="en-IL" sz="1400">
                              <a:latin typeface="Cambria Math" panose="02040503050406030204" pitchFamily="18" charset="0"/>
                            </a:rPr>
                            <m:t>,</m:t>
                          </m:r>
                          <m:sSub>
                            <m:sSubPr>
                              <m:ctrlPr>
                                <a:rPr lang="en-IL" sz="1400" i="1">
                                  <a:latin typeface="Cambria Math" panose="02040503050406030204" pitchFamily="18" charset="0"/>
                                </a:rPr>
                              </m:ctrlPr>
                            </m:sSubPr>
                            <m:e>
                              <m:r>
                                <a:rPr lang="en-IL" sz="1400" i="1">
                                  <a:latin typeface="Cambria Math" panose="02040503050406030204" pitchFamily="18" charset="0"/>
                                </a:rPr>
                                <m:t>𝑘</m:t>
                              </m:r>
                            </m:e>
                            <m:sub>
                              <m:r>
                                <a:rPr lang="en-IL" sz="1400" i="1">
                                  <a:latin typeface="Cambria Math" panose="02040503050406030204" pitchFamily="18" charset="0"/>
                                </a:rPr>
                                <m:t>𝑦</m:t>
                              </m:r>
                            </m:sub>
                          </m:sSub>
                          <m:r>
                            <a:rPr lang="en-IL" sz="1400">
                              <a:latin typeface="Cambria Math" panose="02040503050406030204" pitchFamily="18" charset="0"/>
                            </a:rPr>
                            <m:t>;−</m:t>
                          </m:r>
                          <m:sSub>
                            <m:sSubPr>
                              <m:ctrlPr>
                                <a:rPr lang="en-IL" sz="1400" i="1">
                                  <a:latin typeface="Cambria Math" panose="02040503050406030204" pitchFamily="18" charset="0"/>
                                </a:rPr>
                              </m:ctrlPr>
                            </m:sSubPr>
                            <m:e>
                              <m:r>
                                <a:rPr lang="en-IL" sz="1400" i="1">
                                  <a:latin typeface="Cambria Math" panose="02040503050406030204" pitchFamily="18" charset="0"/>
                                </a:rPr>
                                <m:t>𝑧</m:t>
                              </m:r>
                            </m:e>
                            <m:sub>
                              <m:r>
                                <a:rPr lang="en-IL" sz="1400">
                                  <a:latin typeface="Cambria Math" panose="02040503050406030204" pitchFamily="18" charset="0"/>
                                </a:rPr>
                                <m:t>0</m:t>
                              </m:r>
                            </m:sub>
                          </m:sSub>
                          <m:r>
                            <a:rPr lang="en-IL" sz="1400">
                              <a:latin typeface="Cambria Math" panose="02040503050406030204" pitchFamily="18" charset="0"/>
                            </a:rPr>
                            <m:t>)</m:t>
                          </m:r>
                          <m:sSup>
                            <m:sSupPr>
                              <m:ctrlPr>
                                <a:rPr lang="en-IL" sz="1400" i="1">
                                  <a:latin typeface="Cambria Math" panose="02040503050406030204" pitchFamily="18" charset="0"/>
                                </a:rPr>
                              </m:ctrlPr>
                            </m:sSupPr>
                            <m:e>
                              <m:r>
                                <a:rPr lang="en-IL" sz="1400" i="1">
                                  <a:latin typeface="Cambria Math" panose="02040503050406030204" pitchFamily="18" charset="0"/>
                                </a:rPr>
                                <m:t>𝑒</m:t>
                              </m:r>
                            </m:e>
                            <m:sup>
                              <m:d>
                                <m:dPr>
                                  <m:begChr m:val=""/>
                                  <m:endChr m:val="]"/>
                                  <m:ctrlPr>
                                    <a:rPr lang="en-IL" sz="1400" i="1">
                                      <a:latin typeface="Cambria Math" panose="02040503050406030204" pitchFamily="18" charset="0"/>
                                    </a:rPr>
                                  </m:ctrlPr>
                                </m:dPr>
                                <m:e>
                                  <m:r>
                                    <a:rPr lang="en-IL" sz="1400" i="1">
                                      <a:latin typeface="Cambria Math" panose="02040503050406030204" pitchFamily="18" charset="0"/>
                                    </a:rPr>
                                    <m:t>𝑖</m:t>
                                  </m:r>
                                  <m:r>
                                    <a:rPr lang="en-IL" sz="1400">
                                      <a:latin typeface="Cambria Math" panose="02040503050406030204" pitchFamily="18" charset="0"/>
                                    </a:rPr>
                                    <m:t>[</m:t>
                                  </m:r>
                                  <m:sSub>
                                    <m:sSubPr>
                                      <m:ctrlPr>
                                        <a:rPr lang="en-IL" sz="1400" i="1">
                                          <a:latin typeface="Cambria Math" panose="02040503050406030204" pitchFamily="18" charset="0"/>
                                        </a:rPr>
                                      </m:ctrlPr>
                                    </m:sSubPr>
                                    <m:e>
                                      <m:r>
                                        <a:rPr lang="en-IL" sz="1400" i="1">
                                          <a:latin typeface="Cambria Math" panose="02040503050406030204" pitchFamily="18" charset="0"/>
                                        </a:rPr>
                                        <m:t>𝑘</m:t>
                                      </m:r>
                                    </m:e>
                                    <m:sub>
                                      <m:r>
                                        <a:rPr lang="en-IL" sz="1400" i="1">
                                          <a:latin typeface="Cambria Math" panose="02040503050406030204" pitchFamily="18" charset="0"/>
                                        </a:rPr>
                                        <m:t>𝑥</m:t>
                                      </m:r>
                                    </m:sub>
                                  </m:sSub>
                                  <m:r>
                                    <a:rPr lang="en-IL" sz="1400" i="1">
                                      <a:latin typeface="Cambria Math" panose="02040503050406030204" pitchFamily="18" charset="0"/>
                                    </a:rPr>
                                    <m:t>𝑥</m:t>
                                  </m:r>
                                  <m:r>
                                    <a:rPr lang="en-IL" sz="1400">
                                      <a:latin typeface="Cambria Math" panose="02040503050406030204" pitchFamily="18" charset="0"/>
                                    </a:rPr>
                                    <m:t>+</m:t>
                                  </m:r>
                                  <m:sSub>
                                    <m:sSubPr>
                                      <m:ctrlPr>
                                        <a:rPr lang="en-IL" sz="1400" i="1">
                                          <a:latin typeface="Cambria Math" panose="02040503050406030204" pitchFamily="18" charset="0"/>
                                        </a:rPr>
                                      </m:ctrlPr>
                                    </m:sSubPr>
                                    <m:e>
                                      <m:r>
                                        <a:rPr lang="en-IL" sz="1400" i="1">
                                          <a:latin typeface="Cambria Math" panose="02040503050406030204" pitchFamily="18" charset="0"/>
                                        </a:rPr>
                                        <m:t>𝑘</m:t>
                                      </m:r>
                                    </m:e>
                                    <m:sub>
                                      <m:r>
                                        <a:rPr lang="en-IL" sz="1400" i="1">
                                          <a:latin typeface="Cambria Math" panose="02040503050406030204" pitchFamily="18" charset="0"/>
                                        </a:rPr>
                                        <m:t>𝑦</m:t>
                                      </m:r>
                                    </m:sub>
                                  </m:sSub>
                                  <m:r>
                                    <a:rPr lang="en-IL" sz="1400" i="1">
                                      <a:latin typeface="Cambria Math" panose="02040503050406030204" pitchFamily="18" charset="0"/>
                                    </a:rPr>
                                    <m:t>𝑦</m:t>
                                  </m:r>
                                  <m:r>
                                    <a:rPr lang="en-IL" sz="1400">
                                      <a:latin typeface="Cambria Math" panose="02040503050406030204" pitchFamily="18" charset="0"/>
                                    </a:rPr>
                                    <m:t>+</m:t>
                                  </m:r>
                                  <m:sSub>
                                    <m:sSubPr>
                                      <m:ctrlPr>
                                        <a:rPr lang="en-IL" sz="1400" i="1">
                                          <a:latin typeface="Cambria Math" panose="02040503050406030204" pitchFamily="18" charset="0"/>
                                        </a:rPr>
                                      </m:ctrlPr>
                                    </m:sSubPr>
                                    <m:e>
                                      <m:r>
                                        <a:rPr lang="en-IL" sz="1400" i="1">
                                          <a:latin typeface="Cambria Math" panose="02040503050406030204" pitchFamily="18" charset="0"/>
                                        </a:rPr>
                                        <m:t>𝑘</m:t>
                                      </m:r>
                                    </m:e>
                                    <m:sub>
                                      <m:sSub>
                                        <m:sSubPr>
                                          <m:ctrlPr>
                                            <a:rPr lang="en-IL" sz="1400" i="1">
                                              <a:latin typeface="Cambria Math" panose="02040503050406030204" pitchFamily="18" charset="0"/>
                                            </a:rPr>
                                          </m:ctrlPr>
                                        </m:sSubPr>
                                        <m:e>
                                          <m:r>
                                            <a:rPr lang="en-IL" sz="1400" i="1">
                                              <a:latin typeface="Cambria Math" panose="02040503050406030204" pitchFamily="18" charset="0"/>
                                            </a:rPr>
                                            <m:t>𝑧</m:t>
                                          </m:r>
                                        </m:e>
                                        <m:sub>
                                          <m:r>
                                            <a:rPr lang="en-IL" sz="1400">
                                              <a:latin typeface="Cambria Math" panose="02040503050406030204" pitchFamily="18" charset="0"/>
                                            </a:rPr>
                                            <m:t>1</m:t>
                                          </m:r>
                                        </m:sub>
                                      </m:sSub>
                                    </m:sub>
                                  </m:sSub>
                                  <m:sSub>
                                    <m:sSubPr>
                                      <m:ctrlPr>
                                        <a:rPr lang="en-IL" sz="1400" i="1">
                                          <a:latin typeface="Cambria Math" panose="02040503050406030204" pitchFamily="18" charset="0"/>
                                        </a:rPr>
                                      </m:ctrlPr>
                                    </m:sSubPr>
                                    <m:e>
                                      <m:r>
                                        <a:rPr lang="en-IL" sz="1400" i="1">
                                          <a:latin typeface="Cambria Math" panose="02040503050406030204" pitchFamily="18" charset="0"/>
                                        </a:rPr>
                                        <m:t>𝑧</m:t>
                                      </m:r>
                                    </m:e>
                                    <m:sub>
                                      <m:r>
                                        <a:rPr lang="en-IL" sz="1400">
                                          <a:latin typeface="Cambria Math" panose="02040503050406030204" pitchFamily="18" charset="0"/>
                                        </a:rPr>
                                        <m:t>0</m:t>
                                      </m:r>
                                    </m:sub>
                                  </m:sSub>
                                </m:e>
                              </m:d>
                            </m:sup>
                          </m:sSup>
                          <m:r>
                            <a:rPr lang="en-IL" sz="1400" i="1">
                              <a:latin typeface="Cambria Math" panose="02040503050406030204" pitchFamily="18" charset="0"/>
                            </a:rPr>
                            <m:t>𝑑</m:t>
                          </m:r>
                          <m:sSub>
                            <m:sSubPr>
                              <m:ctrlPr>
                                <a:rPr lang="en-IL" sz="1400" i="1">
                                  <a:latin typeface="Cambria Math" panose="02040503050406030204" pitchFamily="18" charset="0"/>
                                </a:rPr>
                              </m:ctrlPr>
                            </m:sSubPr>
                            <m:e>
                              <m:r>
                                <a:rPr lang="en-IL" sz="1400" i="1">
                                  <a:latin typeface="Cambria Math" panose="02040503050406030204" pitchFamily="18" charset="0"/>
                                </a:rPr>
                                <m:t>𝑘</m:t>
                              </m:r>
                            </m:e>
                            <m:sub>
                              <m:r>
                                <a:rPr lang="en-IL" sz="1400" i="1">
                                  <a:latin typeface="Cambria Math" panose="02040503050406030204" pitchFamily="18" charset="0"/>
                                </a:rPr>
                                <m:t>𝑥</m:t>
                              </m:r>
                            </m:sub>
                          </m:sSub>
                          <m:r>
                            <a:rPr lang="en-IL" sz="1400" i="1">
                              <a:latin typeface="Cambria Math" panose="02040503050406030204" pitchFamily="18" charset="0"/>
                            </a:rPr>
                            <m:t>𝑑</m:t>
                          </m:r>
                          <m:sSub>
                            <m:sSubPr>
                              <m:ctrlPr>
                                <a:rPr lang="en-IL" sz="1400" i="1">
                                  <a:latin typeface="Cambria Math" panose="02040503050406030204" pitchFamily="18" charset="0"/>
                                </a:rPr>
                              </m:ctrlPr>
                            </m:sSubPr>
                            <m:e>
                              <m:r>
                                <a:rPr lang="en-IL" sz="1400" i="1">
                                  <a:latin typeface="Cambria Math" panose="02040503050406030204" pitchFamily="18" charset="0"/>
                                </a:rPr>
                                <m:t>𝑘</m:t>
                              </m:r>
                            </m:e>
                            <m:sub>
                              <m:r>
                                <a:rPr lang="en-IL" sz="1400" i="1">
                                  <a:latin typeface="Cambria Math" panose="02040503050406030204" pitchFamily="18" charset="0"/>
                                </a:rPr>
                                <m:t>𝑦</m:t>
                              </m:r>
                            </m:sub>
                          </m:sSub>
                        </m:e>
                      </m:nary>
                    </m:oMath>
                  </m:oMathPara>
                </a14:m>
                <a:endParaRPr lang="en-IL" sz="1400" dirty="0"/>
              </a:p>
            </p:txBody>
          </p:sp>
        </mc:Choice>
        <mc:Fallback xmlns="">
          <p:sp>
            <p:nvSpPr>
              <p:cNvPr id="12" name="Rectangle 11">
                <a:extLst>
                  <a:ext uri="{FF2B5EF4-FFF2-40B4-BE49-F238E27FC236}">
                    <a16:creationId xmlns:a16="http://schemas.microsoft.com/office/drawing/2014/main" id="{249456F5-BD68-4E0F-B4B1-25DFDCC4B575}"/>
                  </a:ext>
                </a:extLst>
              </p:cNvPr>
              <p:cNvSpPr>
                <a:spLocks noRot="1" noChangeAspect="1" noMove="1" noResize="1" noEditPoints="1" noAdjustHandles="1" noChangeArrowheads="1" noChangeShapeType="1" noTextEdit="1"/>
              </p:cNvSpPr>
              <p:nvPr/>
            </p:nvSpPr>
            <p:spPr>
              <a:xfrm>
                <a:off x="1055655" y="3445149"/>
                <a:ext cx="5339530" cy="721993"/>
              </a:xfrm>
              <a:prstGeom prst="rect">
                <a:avLst/>
              </a:prstGeom>
              <a:blipFill>
                <a:blip r:embed="rId3"/>
                <a:stretch>
                  <a:fillRect/>
                </a:stretch>
              </a:blipFill>
            </p:spPr>
            <p:txBody>
              <a:bodyPr/>
              <a:lstStyle/>
              <a:p>
                <a:r>
                  <a:rPr lang="en-IL">
                    <a:noFill/>
                  </a:rPr>
                  <a:t> </a:t>
                </a:r>
              </a:p>
            </p:txBody>
          </p:sp>
        </mc:Fallback>
      </mc:AlternateContent>
      <p:sp>
        <p:nvSpPr>
          <p:cNvPr id="17" name="TextBox 16">
            <a:extLst>
              <a:ext uri="{FF2B5EF4-FFF2-40B4-BE49-F238E27FC236}">
                <a16:creationId xmlns:a16="http://schemas.microsoft.com/office/drawing/2014/main" id="{157243A7-858D-4A28-83B0-FE3C59304E77}"/>
              </a:ext>
            </a:extLst>
          </p:cNvPr>
          <p:cNvSpPr txBox="1"/>
          <p:nvPr/>
        </p:nvSpPr>
        <p:spPr>
          <a:xfrm>
            <a:off x="974276" y="2258843"/>
            <a:ext cx="1736373" cy="307777"/>
          </a:xfrm>
          <a:prstGeom prst="rect">
            <a:avLst/>
          </a:prstGeom>
          <a:noFill/>
        </p:spPr>
        <p:txBody>
          <a:bodyPr wrap="none" rtlCol="0">
            <a:spAutoFit/>
          </a:bodyPr>
          <a:lstStyle/>
          <a:p>
            <a:pPr marL="171450" indent="-171450">
              <a:buFont typeface="Wingdings" panose="05000000000000000000" pitchFamily="2" charset="2"/>
              <a:buChar char="Ø"/>
            </a:pPr>
            <a:r>
              <a:rPr lang="en-US" sz="1400" b="1" dirty="0">
                <a:latin typeface="Palatino Linotype" panose="02040502050505030304" pitchFamily="18" charset="0"/>
              </a:rPr>
              <a:t>At source plane:-</a:t>
            </a:r>
            <a:endParaRPr lang="en-IL" sz="1400" b="1" dirty="0">
              <a:latin typeface="Palatino Linotype" panose="02040502050505030304" pitchFamily="18" charset="0"/>
            </a:endParaRPr>
          </a:p>
        </p:txBody>
      </p:sp>
      <p:sp>
        <p:nvSpPr>
          <p:cNvPr id="2" name="Slide Number Placeholder 1">
            <a:extLst>
              <a:ext uri="{FF2B5EF4-FFF2-40B4-BE49-F238E27FC236}">
                <a16:creationId xmlns:a16="http://schemas.microsoft.com/office/drawing/2014/main" id="{4AC82468-0D1E-4E33-A20B-0FE91EE58242}"/>
              </a:ext>
            </a:extLst>
          </p:cNvPr>
          <p:cNvSpPr>
            <a:spLocks noGrp="1"/>
          </p:cNvSpPr>
          <p:nvPr>
            <p:ph type="sldNum" sz="quarter" idx="12"/>
          </p:nvPr>
        </p:nvSpPr>
        <p:spPr/>
        <p:txBody>
          <a:bodyPr/>
          <a:lstStyle/>
          <a:p>
            <a:fld id="{3AD044A6-52C3-4E8E-9C12-C7885AE2936F}" type="slidenum">
              <a:rPr lang="en-US" smtClean="0"/>
              <a:t>11</a:t>
            </a:fld>
            <a:endParaRPr lang="en-US"/>
          </a:p>
        </p:txBody>
      </p:sp>
      <p:sp>
        <p:nvSpPr>
          <p:cNvPr id="24" name="Title 1">
            <a:extLst>
              <a:ext uri="{FF2B5EF4-FFF2-40B4-BE49-F238E27FC236}">
                <a16:creationId xmlns:a16="http://schemas.microsoft.com/office/drawing/2014/main" id="{9E3A7460-AE61-4D4B-8CCB-0FBCC168CE84}"/>
              </a:ext>
            </a:extLst>
          </p:cNvPr>
          <p:cNvSpPr txBox="1">
            <a:spLocks/>
          </p:cNvSpPr>
          <p:nvPr/>
        </p:nvSpPr>
        <p:spPr>
          <a:xfrm>
            <a:off x="0" y="27296"/>
            <a:ext cx="12192000" cy="822230"/>
          </a:xfrm>
          <a:prstGeom prst="rect">
            <a:avLst/>
          </a:prstGeom>
          <a:solidFill>
            <a:schemeClr val="accent4">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1">
                    <a:lumMod val="50000"/>
                  </a:schemeClr>
                </a:solidFill>
                <a:latin typeface="Palatino Linotype" panose="02040502050505030304" pitchFamily="18" charset="0"/>
                <a:cs typeface="Times New Roman" panose="02020603050405020304" pitchFamily="18" charset="0"/>
              </a:rPr>
              <a:t>Theoretical background : propagation of near field to far-field</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811D468-0081-4020-8A28-A020635653EF}"/>
                  </a:ext>
                </a:extLst>
              </p:cNvPr>
              <p:cNvSpPr/>
              <p:nvPr/>
            </p:nvSpPr>
            <p:spPr>
              <a:xfrm>
                <a:off x="864045" y="3993102"/>
                <a:ext cx="6409677" cy="2682914"/>
              </a:xfrm>
              <a:prstGeom prst="rect">
                <a:avLst/>
              </a:prstGeom>
            </p:spPr>
            <p:txBody>
              <a:bodyPr wrap="square">
                <a:spAutoFit/>
              </a:bodyPr>
              <a:lstStyle/>
              <a:p>
                <a:pPr algn="just">
                  <a:lnSpc>
                    <a:spcPct val="150000"/>
                  </a:lnSpc>
                  <a:spcAft>
                    <a:spcPts val="0"/>
                  </a:spcAft>
                </a:pPr>
                <a:r>
                  <a:rPr lang="en-US" sz="1400" dirty="0">
                    <a:solidFill>
                      <a:srgbClr val="FF0000"/>
                    </a:solidFill>
                    <a:latin typeface="Palatino Linotype" panose="02040502050505030304" pitchFamily="18" charset="0"/>
                    <a:ea typeface="Times New Roman" panose="02020603050405020304" pitchFamily="18" charset="0"/>
                    <a:cs typeface="Times New Roman" panose="02020603050405020304" pitchFamily="18" charset="0"/>
                  </a:rPr>
                  <a:t>Here, </a:t>
                </a:r>
              </a:p>
              <a:p>
                <a:pPr marL="285750" indent="-285750" algn="just">
                  <a:lnSpc>
                    <a:spcPct val="150000"/>
                  </a:lnSpc>
                  <a:buFont typeface="Wingdings" panose="05000000000000000000" pitchFamily="2" charset="2"/>
                  <a:buChar char="§"/>
                </a:pPr>
                <a:r>
                  <a:rPr lang="en-US" sz="1400" dirty="0">
                    <a:solidFill>
                      <a:srgbClr val="FF0000"/>
                    </a:solidFill>
                    <a:latin typeface="Palatino Linotype" panose="02040502050505030304" pitchFamily="18" charset="0"/>
                    <a:ea typeface="Times New Roman" panose="02020603050405020304" pitchFamily="18" charset="0"/>
                    <a:cs typeface="Times New Roman" panose="02020603050405020304" pitchFamily="18" charset="0"/>
                  </a:rPr>
                  <a:t>Where </a:t>
                </a:r>
                <a14:m>
                  <m:oMath xmlns:m="http://schemas.openxmlformats.org/officeDocument/2006/math">
                    <m:sSub>
                      <m:sSubPr>
                        <m:ctrlPr>
                          <a:rPr lang="en-IL" sz="1400" i="1">
                            <a:solidFill>
                              <a:srgbClr val="FF0000"/>
                            </a:solidFill>
                            <a:latin typeface="Cambria Math" panose="02040503050406030204" pitchFamily="18" charset="0"/>
                          </a:rPr>
                        </m:ctrlPr>
                      </m:sSubPr>
                      <m:e>
                        <m:r>
                          <a:rPr lang="en-US" sz="1400" b="1" i="1">
                            <a:solidFill>
                              <a:srgbClr val="FF0000"/>
                            </a:solidFill>
                            <a:latin typeface="Cambria Math" panose="02040503050406030204" pitchFamily="18" charset="0"/>
                            <a:ea typeface="Calibri" panose="020F0502020204030204" pitchFamily="34" charset="0"/>
                            <a:cs typeface="Arial" panose="020B0604020202020204" pitchFamily="34" charset="0"/>
                          </a:rPr>
                          <m:t>𝑬</m:t>
                        </m:r>
                      </m:e>
                      <m:sub>
                        <m:r>
                          <a:rPr lang="en-US" sz="1400" i="1">
                            <a:solidFill>
                              <a:srgbClr val="FF0000"/>
                            </a:solidFill>
                            <a:latin typeface="Cambria Math" panose="02040503050406030204" pitchFamily="18" charset="0"/>
                            <a:ea typeface="Calibri" panose="020F0502020204030204" pitchFamily="34" charset="0"/>
                            <a:cs typeface="Arial" panose="020B0604020202020204" pitchFamily="34" charset="0"/>
                          </a:rPr>
                          <m:t>𝑠𝑜𝑢𝑟𝑐𝑒</m:t>
                        </m:r>
                      </m:sub>
                    </m:sSub>
                    <m:d>
                      <m:dPr>
                        <m:ctrlPr>
                          <a:rPr lang="en-IL" sz="1400" i="1">
                            <a:solidFill>
                              <a:srgbClr val="FF0000"/>
                            </a:solidFill>
                            <a:latin typeface="Cambria Math" panose="02040503050406030204" pitchFamily="18" charset="0"/>
                          </a:rPr>
                        </m:ctrlPr>
                      </m:dPr>
                      <m:e>
                        <m:r>
                          <a:rPr lang="en-US" sz="1400" i="1">
                            <a:solidFill>
                              <a:srgbClr val="FF0000"/>
                            </a:solidFill>
                            <a:latin typeface="Cambria Math" panose="02040503050406030204" pitchFamily="18" charset="0"/>
                            <a:ea typeface="Calibri" panose="020F0502020204030204" pitchFamily="34" charset="0"/>
                            <a:cs typeface="Arial" panose="020B0604020202020204" pitchFamily="34" charset="0"/>
                          </a:rPr>
                          <m:t>𝑥</m:t>
                        </m:r>
                        <m:r>
                          <a:rPr lang="en-US" sz="1400" i="1">
                            <a:solidFill>
                              <a:srgbClr val="FF0000"/>
                            </a:solidFill>
                            <a:latin typeface="Cambria Math" panose="02040503050406030204" pitchFamily="18" charset="0"/>
                            <a:ea typeface="Calibri" panose="020F0502020204030204" pitchFamily="34" charset="0"/>
                            <a:cs typeface="Arial" panose="020B0604020202020204" pitchFamily="34" charset="0"/>
                          </a:rPr>
                          <m:t>,</m:t>
                        </m:r>
                        <m:r>
                          <a:rPr lang="en-US" sz="1400" i="1">
                            <a:solidFill>
                              <a:srgbClr val="FF0000"/>
                            </a:solidFill>
                            <a:latin typeface="Cambria Math" panose="02040503050406030204" pitchFamily="18" charset="0"/>
                            <a:ea typeface="Calibri" panose="020F0502020204030204" pitchFamily="34" charset="0"/>
                            <a:cs typeface="Arial" panose="020B0604020202020204" pitchFamily="34" charset="0"/>
                          </a:rPr>
                          <m:t>𝑦</m:t>
                        </m:r>
                        <m:r>
                          <a:rPr lang="en-US" sz="1400" i="1">
                            <a:solidFill>
                              <a:srgbClr val="FF0000"/>
                            </a:solidFill>
                            <a:latin typeface="Cambria Math" panose="02040503050406030204" pitchFamily="18" charset="0"/>
                            <a:ea typeface="Calibri" panose="020F0502020204030204" pitchFamily="34" charset="0"/>
                            <a:cs typeface="Arial" panose="020B0604020202020204" pitchFamily="34" charset="0"/>
                          </a:rPr>
                          <m:t>,0</m:t>
                        </m:r>
                      </m:e>
                    </m:d>
                  </m:oMath>
                </a14:m>
                <a:r>
                  <a:rPr lang="en-US" sz="1400" dirty="0">
                    <a:solidFill>
                      <a:srgbClr val="FF0000"/>
                    </a:solidFill>
                    <a:latin typeface="Palatino Linotype" panose="02040502050505030304" pitchFamily="18" charset="0"/>
                    <a:ea typeface="Calibri" panose="020F0502020204030204" pitchFamily="34" charset="0"/>
                    <a:cs typeface="Arial" panose="020B0604020202020204" pitchFamily="34" charset="0"/>
                  </a:rPr>
                  <a:t> is the field components at the sample plane before any interaction occurs</a:t>
                </a:r>
                <a:endParaRPr lang="en-US" sz="1400" i="1" dirty="0">
                  <a:solidFill>
                    <a:srgbClr val="FF0000"/>
                  </a:solidFill>
                  <a:effectLst/>
                  <a:latin typeface="Palatino Linotype" panose="02040502050505030304" pitchFamily="18" charset="0"/>
                  <a:ea typeface="Calibri" panose="020F0502020204030204" pitchFamily="34" charset="0"/>
                  <a:cs typeface="Arial" panose="020B0604020202020204" pitchFamily="34" charset="0"/>
                </a:endParaRPr>
              </a:p>
              <a:p>
                <a:pPr marL="285750" indent="-285750" algn="just">
                  <a:lnSpc>
                    <a:spcPct val="150000"/>
                  </a:lnSpc>
                  <a:spcAft>
                    <a:spcPts val="0"/>
                  </a:spcAft>
                  <a:buFont typeface="Wingdings" panose="05000000000000000000" pitchFamily="2" charset="2"/>
                  <a:buChar char="§"/>
                </a:pPr>
                <a14:m>
                  <m:oMath xmlns:m="http://schemas.openxmlformats.org/officeDocument/2006/math">
                    <m:acc>
                      <m:accPr>
                        <m:chr m:val="̂"/>
                        <m:ctrlPr>
                          <a:rPr lang="en-IL" sz="14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14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𝐸</m:t>
                        </m:r>
                      </m:e>
                    </m:acc>
                  </m:oMath>
                </a14:m>
                <a:r>
                  <a:rPr lang="en-US" sz="1400" dirty="0">
                    <a:solidFill>
                      <a:srgbClr val="FF0000"/>
                    </a:solidFill>
                    <a:latin typeface="Palatino Linotype" panose="02040502050505030304" pitchFamily="18" charset="0"/>
                    <a:ea typeface="Times New Roman" panose="02020603050405020304" pitchFamily="18" charset="0"/>
                    <a:cs typeface="Times New Roman" panose="02020603050405020304" pitchFamily="18" charset="0"/>
                  </a:rPr>
                  <a:t> is the two dimensional Fourier transform and </a:t>
                </a:r>
              </a:p>
              <a:p>
                <a:pPr marL="285750" indent="-285750" algn="just">
                  <a:lnSpc>
                    <a:spcPct val="150000"/>
                  </a:lnSpc>
                  <a:spcAft>
                    <a:spcPts val="0"/>
                  </a:spcAft>
                  <a:buFont typeface="Wingdings" panose="05000000000000000000" pitchFamily="2" charset="2"/>
                  <a:buChar char="§"/>
                </a:pPr>
                <a:r>
                  <a:rPr lang="en-US" sz="1400" dirty="0">
                    <a:solidFill>
                      <a:srgbClr val="FF0000"/>
                    </a:solidFill>
                    <a:latin typeface="Palatino Linotype" panose="02040502050505030304" pitchFamily="18" charset="0"/>
                    <a:ea typeface="Times New Roman" panose="02020603050405020304" pitchFamily="18" charset="0"/>
                    <a:cs typeface="Times New Roman" panose="02020603050405020304" pitchFamily="18" charset="0"/>
                  </a:rPr>
                  <a:t>the inverse Fourier transform reads as E is the electric field at any point r = (x, y, z) in space and where x, y are the Cartesian transverse coordinate where z is considered an arbitrary axis.</a:t>
                </a:r>
              </a:p>
              <a:p>
                <a:pPr marL="285750" indent="-285750" algn="just">
                  <a:lnSpc>
                    <a:spcPct val="150000"/>
                  </a:lnSpc>
                  <a:spcAft>
                    <a:spcPts val="0"/>
                  </a:spcAft>
                  <a:buFont typeface="Wingdings" panose="05000000000000000000" pitchFamily="2" charset="2"/>
                  <a:buChar char="§"/>
                </a:pPr>
                <a14:m>
                  <m:oMath xmlns:m="http://schemas.openxmlformats.org/officeDocument/2006/math">
                    <m:sSub>
                      <m:sSubPr>
                        <m:ctrlPr>
                          <a:rPr lang="en-IL" sz="1400" i="1" smtClean="0">
                            <a:solidFill>
                              <a:srgbClr val="FF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14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𝑘</m:t>
                        </m:r>
                      </m:e>
                      <m:sub>
                        <m:r>
                          <a:rPr lang="en-US" sz="14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𝑥</m:t>
                        </m:r>
                      </m:sub>
                    </m:sSub>
                    <m:r>
                      <a:rPr lang="en-US" sz="14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en-IL" sz="14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14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𝑘</m:t>
                        </m:r>
                      </m:e>
                      <m:sub>
                        <m:r>
                          <a:rPr lang="en-US" sz="1400"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𝑦</m:t>
                        </m:r>
                      </m:sub>
                    </m:sSub>
                  </m:oMath>
                </a14:m>
                <a:r>
                  <a:rPr lang="en-US" sz="1400" dirty="0">
                    <a:solidFill>
                      <a:srgbClr val="FF0000"/>
                    </a:solidFill>
                    <a:effectLst/>
                    <a:latin typeface="Palatino Linotype" panose="02040502050505030304" pitchFamily="18" charset="0"/>
                    <a:ea typeface="Times New Roman" panose="02020603050405020304" pitchFamily="18" charset="0"/>
                    <a:cs typeface="Times New Roman" panose="02020603050405020304" pitchFamily="18" charset="0"/>
                  </a:rPr>
                  <a:t> the corresponding spatial frequencies or reciprocal coordinates.</a:t>
                </a:r>
                <a:endParaRPr lang="en-IL" sz="1400" dirty="0">
                  <a:latin typeface="Palatino Linotype" panose="0204050205050503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9811D468-0081-4020-8A28-A020635653EF}"/>
                  </a:ext>
                </a:extLst>
              </p:cNvPr>
              <p:cNvSpPr>
                <a:spLocks noRot="1" noChangeAspect="1" noMove="1" noResize="1" noEditPoints="1" noAdjustHandles="1" noChangeArrowheads="1" noChangeShapeType="1" noTextEdit="1"/>
              </p:cNvSpPr>
              <p:nvPr/>
            </p:nvSpPr>
            <p:spPr>
              <a:xfrm>
                <a:off x="864045" y="3993102"/>
                <a:ext cx="6409677" cy="2682914"/>
              </a:xfrm>
              <a:prstGeom prst="rect">
                <a:avLst/>
              </a:prstGeom>
              <a:blipFill>
                <a:blip r:embed="rId4"/>
                <a:stretch>
                  <a:fillRect l="-285" r="-285" b="-1136"/>
                </a:stretch>
              </a:blipFill>
            </p:spPr>
            <p:txBody>
              <a:bodyPr/>
              <a:lstStyle/>
              <a:p>
                <a:r>
                  <a:rPr lang="en-IL">
                    <a:noFill/>
                  </a:rPr>
                  <a:t> </a:t>
                </a:r>
              </a:p>
            </p:txBody>
          </p:sp>
        </mc:Fallback>
      </mc:AlternateContent>
      <p:pic>
        <p:nvPicPr>
          <p:cNvPr id="25" name="Picture 24">
            <a:extLst>
              <a:ext uri="{FF2B5EF4-FFF2-40B4-BE49-F238E27FC236}">
                <a16:creationId xmlns:a16="http://schemas.microsoft.com/office/drawing/2014/main" id="{5E511057-2970-446F-8080-B27334D4F676}"/>
              </a:ext>
            </a:extLst>
          </p:cNvPr>
          <p:cNvPicPr>
            <a:picLocks noChangeAspect="1"/>
          </p:cNvPicPr>
          <p:nvPr/>
        </p:nvPicPr>
        <p:blipFill>
          <a:blip r:embed="rId5"/>
          <a:stretch>
            <a:fillRect/>
          </a:stretch>
        </p:blipFill>
        <p:spPr>
          <a:xfrm>
            <a:off x="8181296" y="1646283"/>
            <a:ext cx="3652638" cy="3048244"/>
          </a:xfrm>
          <a:prstGeom prst="rect">
            <a:avLst/>
          </a:prstGeom>
        </p:spPr>
      </p:pic>
      <p:sp>
        <p:nvSpPr>
          <p:cNvPr id="6" name="TextBox 5">
            <a:extLst>
              <a:ext uri="{FF2B5EF4-FFF2-40B4-BE49-F238E27FC236}">
                <a16:creationId xmlns:a16="http://schemas.microsoft.com/office/drawing/2014/main" id="{F1869168-A98D-45EA-9CCC-5D77E74B6FF4}"/>
              </a:ext>
            </a:extLst>
          </p:cNvPr>
          <p:cNvSpPr txBox="1"/>
          <p:nvPr/>
        </p:nvSpPr>
        <p:spPr>
          <a:xfrm>
            <a:off x="8753383" y="6296200"/>
            <a:ext cx="1483098" cy="369332"/>
          </a:xfrm>
          <a:prstGeom prst="rect">
            <a:avLst/>
          </a:prstGeom>
          <a:noFill/>
        </p:spPr>
        <p:txBody>
          <a:bodyPr wrap="none" rtlCol="0">
            <a:spAutoFit/>
          </a:bodyPr>
          <a:lstStyle/>
          <a:p>
            <a:r>
              <a:rPr lang="en-US" dirty="0">
                <a:latin typeface="Palatino Linotype" panose="02040502050505030304" pitchFamily="18" charset="0"/>
              </a:rPr>
              <a:t>Continue…..</a:t>
            </a:r>
            <a:endParaRPr lang="en-IL" dirty="0">
              <a:latin typeface="Palatino Linotype" panose="02040502050505030304" pitchFamily="18" charset="0"/>
            </a:endParaRPr>
          </a:p>
        </p:txBody>
      </p:sp>
      <p:sp>
        <p:nvSpPr>
          <p:cNvPr id="7" name="Rectangle 6">
            <a:extLst>
              <a:ext uri="{FF2B5EF4-FFF2-40B4-BE49-F238E27FC236}">
                <a16:creationId xmlns:a16="http://schemas.microsoft.com/office/drawing/2014/main" id="{1474089D-FEB6-4C8E-AD2A-6EDF5C465C30}"/>
              </a:ext>
            </a:extLst>
          </p:cNvPr>
          <p:cNvSpPr/>
          <p:nvPr/>
        </p:nvSpPr>
        <p:spPr>
          <a:xfrm>
            <a:off x="482353" y="915250"/>
            <a:ext cx="10383915" cy="1169551"/>
          </a:xfrm>
          <a:prstGeom prst="rect">
            <a:avLst/>
          </a:prstGeom>
        </p:spPr>
        <p:txBody>
          <a:bodyPr wrap="square">
            <a:spAutoFit/>
          </a:bodyPr>
          <a:lstStyle/>
          <a:p>
            <a:r>
              <a:rPr lang="en-US" sz="1400" dirty="0">
                <a:latin typeface="Palatino Linotype" panose="02040502050505030304" pitchFamily="18" charset="0"/>
                <a:ea typeface="Calibri" panose="020F0502020204030204" pitchFamily="34" charset="0"/>
                <a:cs typeface="Arial" panose="020B0604020202020204" pitchFamily="34" charset="0"/>
              </a:rPr>
              <a:t>We </a:t>
            </a:r>
            <a:r>
              <a:rPr lang="en-IL" sz="1400" dirty="0">
                <a:latin typeface="Palatino Linotype" panose="02040502050505030304" pitchFamily="18" charset="0"/>
                <a:ea typeface="Calibri" panose="020F0502020204030204" pitchFamily="34" charset="0"/>
                <a:cs typeface="Arial" panose="020B0604020202020204" pitchFamily="34" charset="0"/>
              </a:rPr>
              <a:t>consider three different planes</a:t>
            </a:r>
            <a:r>
              <a:rPr lang="en-US" sz="1400" dirty="0">
                <a:latin typeface="Palatino Linotype" panose="02040502050505030304" pitchFamily="18" charset="0"/>
                <a:ea typeface="Calibri" panose="020F0502020204030204" pitchFamily="34" charset="0"/>
                <a:cs typeface="Arial" panose="020B0604020202020204" pitchFamily="34" charset="0"/>
              </a:rPr>
              <a:t>: (1)</a:t>
            </a:r>
            <a:r>
              <a:rPr lang="en-IL" sz="1400" dirty="0">
                <a:latin typeface="Palatino Linotype" panose="02040502050505030304" pitchFamily="18" charset="0"/>
                <a:ea typeface="Calibri" panose="020F0502020204030204" pitchFamily="34" charset="0"/>
                <a:cs typeface="Arial" panose="020B0604020202020204" pitchFamily="34" charset="0"/>
              </a:rPr>
              <a:t> source plane at</a:t>
            </a:r>
            <a:r>
              <a:rPr lang="en-US" sz="1400" dirty="0">
                <a:latin typeface="Palatino Linotype" panose="02040502050505030304" pitchFamily="18" charset="0"/>
                <a:ea typeface="Calibri" panose="020F0502020204030204" pitchFamily="34" charset="0"/>
                <a:cs typeface="Arial" panose="020B0604020202020204" pitchFamily="34" charset="0"/>
              </a:rPr>
              <a:t>   z = -z</a:t>
            </a:r>
            <a:r>
              <a:rPr lang="en-US" sz="1400" baseline="-25000" dirty="0">
                <a:latin typeface="Palatino Linotype" panose="02040502050505030304" pitchFamily="18" charset="0"/>
                <a:ea typeface="Calibri" panose="020F0502020204030204" pitchFamily="34" charset="0"/>
                <a:cs typeface="Arial" panose="020B0604020202020204" pitchFamily="34" charset="0"/>
              </a:rPr>
              <a:t>0</a:t>
            </a:r>
            <a:r>
              <a:rPr lang="en-US" sz="1400" dirty="0">
                <a:latin typeface="Palatino Linotype" panose="02040502050505030304" pitchFamily="18" charset="0"/>
                <a:ea typeface="Calibri" panose="020F0502020204030204" pitchFamily="34" charset="0"/>
                <a:cs typeface="Arial" panose="020B0604020202020204" pitchFamily="34" charset="0"/>
              </a:rPr>
              <a:t>, </a:t>
            </a:r>
            <a:r>
              <a:rPr lang="en-IL" sz="1400" dirty="0">
                <a:latin typeface="Palatino Linotype" panose="02040502050505030304" pitchFamily="18" charset="0"/>
                <a:ea typeface="Calibri" panose="020F0502020204030204" pitchFamily="34" charset="0"/>
                <a:cs typeface="Arial" panose="020B0604020202020204" pitchFamily="34" charset="0"/>
              </a:rPr>
              <a:t>(2) the sample plane at </a:t>
            </a:r>
            <a:r>
              <a:rPr lang="en-IL" sz="1400" i="1" dirty="0">
                <a:latin typeface="Palatino Linotype" panose="02040502050505030304" pitchFamily="18" charset="0"/>
                <a:ea typeface="Calibri" panose="020F0502020204030204" pitchFamily="34" charset="0"/>
                <a:cs typeface="Arial" panose="020B0604020202020204" pitchFamily="34" charset="0"/>
              </a:rPr>
              <a:t>z </a:t>
            </a:r>
            <a:r>
              <a:rPr lang="en-IL" sz="1400" dirty="0">
                <a:latin typeface="Palatino Linotype" panose="02040502050505030304" pitchFamily="18" charset="0"/>
                <a:ea typeface="Calibri" panose="020F0502020204030204" pitchFamily="34" charset="0"/>
                <a:cs typeface="Arial" panose="020B0604020202020204" pitchFamily="34" charset="0"/>
              </a:rPr>
              <a:t>= 0, and (3) the detection plane at </a:t>
            </a:r>
            <a:r>
              <a:rPr lang="en-IL" sz="1400" i="1" dirty="0">
                <a:latin typeface="Palatino Linotype" panose="02040502050505030304" pitchFamily="18" charset="0"/>
                <a:ea typeface="Calibri" panose="020F0502020204030204" pitchFamily="34" charset="0"/>
                <a:cs typeface="Arial" panose="020B0604020202020204" pitchFamily="34" charset="0"/>
              </a:rPr>
              <a:t>z </a:t>
            </a:r>
            <a:r>
              <a:rPr lang="en-IL" sz="1400" dirty="0">
                <a:latin typeface="Palatino Linotype" panose="02040502050505030304" pitchFamily="18" charset="0"/>
                <a:ea typeface="Calibri" panose="020F0502020204030204" pitchFamily="34" charset="0"/>
                <a:cs typeface="Arial" panose="020B0604020202020204" pitchFamily="34" charset="0"/>
              </a:rPr>
              <a:t>= </a:t>
            </a:r>
            <a:r>
              <a:rPr lang="en-IL" sz="1400" i="1" dirty="0">
                <a:latin typeface="Palatino Linotype" panose="02040502050505030304" pitchFamily="18" charset="0"/>
                <a:ea typeface="Calibri" panose="020F0502020204030204" pitchFamily="34" charset="0"/>
                <a:cs typeface="Arial" panose="020B0604020202020204" pitchFamily="34" charset="0"/>
              </a:rPr>
              <a:t>z</a:t>
            </a:r>
            <a:r>
              <a:rPr lang="en-IL" sz="1400" baseline="-25000" dirty="0">
                <a:latin typeface="Palatino Linotype" panose="02040502050505030304" pitchFamily="18" charset="0"/>
                <a:ea typeface="Calibri" panose="020F0502020204030204" pitchFamily="34" charset="0"/>
                <a:cs typeface="Arial" panose="020B0604020202020204" pitchFamily="34" charset="0"/>
              </a:rPr>
              <a:t>∞</a:t>
            </a:r>
            <a:r>
              <a:rPr lang="en-IL" sz="1400" dirty="0">
                <a:latin typeface="Palatino Linotype" panose="02040502050505030304" pitchFamily="18" charset="0"/>
                <a:ea typeface="Calibri" panose="020F0502020204030204" pitchFamily="34" charset="0"/>
                <a:cs typeface="Arial" panose="020B0604020202020204" pitchFamily="34" charset="0"/>
              </a:rPr>
              <a:t>. </a:t>
            </a:r>
            <a:endParaRPr lang="en-US" sz="1400" dirty="0">
              <a:latin typeface="Palatino Linotype" panose="02040502050505030304" pitchFamily="18" charset="0"/>
              <a:ea typeface="Calibri" panose="020F0502020204030204" pitchFamily="34" charset="0"/>
              <a:cs typeface="Arial" panose="020B0604020202020204" pitchFamily="34" charset="0"/>
            </a:endParaRPr>
          </a:p>
          <a:p>
            <a:endParaRPr lang="en-US" sz="1400" dirty="0">
              <a:latin typeface="Palatino Linotype" panose="02040502050505030304" pitchFamily="18" charset="0"/>
              <a:ea typeface="Calibri" panose="020F0502020204030204" pitchFamily="34" charset="0"/>
              <a:cs typeface="Arial" panose="020B0604020202020204" pitchFamily="34" charset="0"/>
            </a:endParaRPr>
          </a:p>
          <a:p>
            <a:r>
              <a:rPr lang="en-IL" sz="1400" dirty="0">
                <a:latin typeface="Palatino Linotype" panose="02040502050505030304" pitchFamily="18" charset="0"/>
                <a:ea typeface="Calibri" panose="020F0502020204030204" pitchFamily="34" charset="0"/>
                <a:cs typeface="Arial" panose="020B0604020202020204" pitchFamily="34" charset="0"/>
              </a:rPr>
              <a:t>The sample plane </a:t>
            </a:r>
            <a:r>
              <a:rPr lang="en-IL" sz="1400" i="1" dirty="0">
                <a:latin typeface="Palatino Linotype" panose="02040502050505030304" pitchFamily="18" charset="0"/>
                <a:ea typeface="Calibri" panose="020F0502020204030204" pitchFamily="34" charset="0"/>
                <a:cs typeface="Arial" panose="020B0604020202020204" pitchFamily="34" charset="0"/>
              </a:rPr>
              <a:t>z </a:t>
            </a:r>
            <a:r>
              <a:rPr lang="en-IL" sz="1400" dirty="0">
                <a:latin typeface="Palatino Linotype" panose="02040502050505030304" pitchFamily="18" charset="0"/>
                <a:ea typeface="Calibri" panose="020F0502020204030204" pitchFamily="34" charset="0"/>
                <a:cs typeface="Arial" panose="020B0604020202020204" pitchFamily="34" charset="0"/>
              </a:rPr>
              <a:t>= 0 forms the boundary between two different media characterized by indices </a:t>
            </a:r>
            <a:r>
              <a:rPr lang="en-US" sz="1400" i="1" dirty="0">
                <a:latin typeface="Palatino Linotype" panose="02040502050505030304" pitchFamily="18" charset="0"/>
                <a:ea typeface="Calibri" panose="020F0502020204030204" pitchFamily="34" charset="0"/>
                <a:cs typeface="Arial" panose="020B0604020202020204" pitchFamily="34" charset="0"/>
              </a:rPr>
              <a:t>n</a:t>
            </a:r>
            <a:r>
              <a:rPr lang="en-US" sz="1400" i="1" baseline="-25000" dirty="0">
                <a:latin typeface="Palatino Linotype" panose="02040502050505030304" pitchFamily="18" charset="0"/>
                <a:ea typeface="Calibri" panose="020F0502020204030204" pitchFamily="34" charset="0"/>
                <a:cs typeface="Arial" panose="020B0604020202020204" pitchFamily="34" charset="0"/>
              </a:rPr>
              <a:t>1</a:t>
            </a:r>
            <a:r>
              <a:rPr lang="en-IL" sz="1400" dirty="0">
                <a:latin typeface="Palatino Linotype" panose="02040502050505030304" pitchFamily="18" charset="0"/>
                <a:ea typeface="Calibri" panose="020F0502020204030204" pitchFamily="34" charset="0"/>
                <a:cs typeface="Arial" panose="020B0604020202020204" pitchFamily="34" charset="0"/>
              </a:rPr>
              <a:t> and </a:t>
            </a:r>
            <a:r>
              <a:rPr lang="en-US" sz="1400" i="1" dirty="0">
                <a:latin typeface="Palatino Linotype" panose="02040502050505030304" pitchFamily="18" charset="0"/>
                <a:ea typeface="Calibri" panose="020F0502020204030204" pitchFamily="34" charset="0"/>
                <a:cs typeface="Arial" panose="020B0604020202020204" pitchFamily="34" charset="0"/>
              </a:rPr>
              <a:t>n</a:t>
            </a:r>
            <a:r>
              <a:rPr lang="en-US" sz="1400" i="1" baseline="-25000" dirty="0">
                <a:latin typeface="Palatino Linotype" panose="02040502050505030304" pitchFamily="18" charset="0"/>
                <a:ea typeface="Calibri" panose="020F0502020204030204" pitchFamily="34" charset="0"/>
                <a:cs typeface="Arial" panose="020B0604020202020204" pitchFamily="34" charset="0"/>
              </a:rPr>
              <a:t>2</a:t>
            </a:r>
            <a:r>
              <a:rPr lang="en-IL" sz="1400" dirty="0">
                <a:latin typeface="Palatino Linotype" panose="02040502050505030304" pitchFamily="18" charset="0"/>
                <a:ea typeface="Calibri" panose="020F0502020204030204" pitchFamily="34" charset="0"/>
                <a:cs typeface="Arial" panose="020B0604020202020204" pitchFamily="34" charset="0"/>
              </a:rPr>
              <a:t>, respectively. </a:t>
            </a:r>
            <a:endParaRPr lang="en-US" sz="1400" dirty="0">
              <a:latin typeface="Palatino Linotype" panose="02040502050505030304" pitchFamily="18" charset="0"/>
              <a:ea typeface="Calibri" panose="020F0502020204030204" pitchFamily="34" charset="0"/>
              <a:cs typeface="Arial" panose="020B0604020202020204" pitchFamily="34" charset="0"/>
            </a:endParaRPr>
          </a:p>
          <a:p>
            <a:endParaRPr lang="en-US" sz="1400" dirty="0">
              <a:latin typeface="Palatino Linotype" panose="02040502050505030304" pitchFamily="18" charset="0"/>
              <a:ea typeface="Calibri" panose="020F0502020204030204" pitchFamily="34" charset="0"/>
              <a:cs typeface="Arial" panose="020B0604020202020204" pitchFamily="34" charset="0"/>
            </a:endParaRPr>
          </a:p>
          <a:p>
            <a:r>
              <a:rPr lang="en-US" sz="1400" dirty="0">
                <a:latin typeface="Palatino Linotype" panose="02040502050505030304" pitchFamily="18" charset="0"/>
                <a:ea typeface="Calibri" panose="020F0502020204030204" pitchFamily="34" charset="0"/>
                <a:cs typeface="Arial" panose="020B0604020202020204" pitchFamily="34" charset="0"/>
              </a:rPr>
              <a:t>The source field in terms of spatial spectrum is described as:</a:t>
            </a:r>
            <a:endParaRPr lang="en-IL" sz="1400" dirty="0">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251115E-C6C3-4C5D-8B76-E922DAF62339}"/>
                  </a:ext>
                </a:extLst>
              </p:cNvPr>
              <p:cNvSpPr/>
              <p:nvPr/>
            </p:nvSpPr>
            <p:spPr>
              <a:xfrm>
                <a:off x="7981024" y="4760568"/>
                <a:ext cx="4210975" cy="646331"/>
              </a:xfrm>
              <a:prstGeom prst="rect">
                <a:avLst/>
              </a:prstGeom>
            </p:spPr>
            <p:txBody>
              <a:bodyPr wrap="square">
                <a:spAutoFit/>
              </a:bodyPr>
              <a:lstStyle/>
              <a:p>
                <a:r>
                  <a:rPr lang="en-US" sz="1200" dirty="0">
                    <a:solidFill>
                      <a:srgbClr val="0070C0"/>
                    </a:solidFill>
                    <a:latin typeface="Palatino Linotype" panose="02040502050505030304" pitchFamily="18" charset="0"/>
                  </a:rPr>
                  <a:t>Fig.2</a:t>
                </a:r>
                <a:r>
                  <a:rPr lang="en-US" sz="1200" dirty="0">
                    <a:latin typeface="Palatino Linotype" panose="02040502050505030304" pitchFamily="18" charset="0"/>
                  </a:rPr>
                  <a:t> :Mapping of information from a sample plane (</a:t>
                </a:r>
                <a:r>
                  <a:rPr lang="en-US" sz="1200" i="1" dirty="0">
                    <a:latin typeface="Palatino Linotype" panose="02040502050505030304" pitchFamily="18" charset="0"/>
                  </a:rPr>
                  <a:t>z </a:t>
                </a:r>
                <a:r>
                  <a:rPr lang="en-US" sz="1200" dirty="0">
                    <a:latin typeface="Palatino Linotype" panose="02040502050505030304" pitchFamily="18" charset="0"/>
                  </a:rPr>
                  <a:t>= 0) to a detector plane (</a:t>
                </a:r>
                <a:r>
                  <a:rPr lang="en-US" sz="1200" i="1" dirty="0">
                    <a:latin typeface="Palatino Linotype" panose="02040502050505030304" pitchFamily="18" charset="0"/>
                  </a:rPr>
                  <a:t>z </a:t>
                </a:r>
                <a:r>
                  <a:rPr lang="en-US" sz="1200" dirty="0">
                    <a:latin typeface="Palatino Linotype" panose="02040502050505030304" pitchFamily="18" charset="0"/>
                  </a:rPr>
                  <a:t>= </a:t>
                </a:r>
                <a14:m>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𝑧</m:t>
                        </m:r>
                      </m:e>
                      <m:sub>
                        <m:r>
                          <a:rPr lang="en-US" sz="1200" i="1" smtClean="0">
                            <a:latin typeface="Cambria Math" panose="02040503050406030204" pitchFamily="18" charset="0"/>
                            <a:ea typeface="Cambria Math" panose="02040503050406030204" pitchFamily="18" charset="0"/>
                          </a:rPr>
                          <m:t>∞</m:t>
                        </m:r>
                      </m:sub>
                    </m:sSub>
                    <m:r>
                      <a:rPr lang="en-US" sz="1200" b="0" i="1" smtClean="0">
                        <a:latin typeface="Cambria Math" panose="02040503050406030204" pitchFamily="18" charset="0"/>
                      </a:rPr>
                      <m:t>≫</m:t>
                    </m:r>
                  </m:oMath>
                </a14:m>
                <a:r>
                  <a:rPr lang="en-US" sz="1200" dirty="0">
                    <a:latin typeface="Palatino Linotype" panose="02040502050505030304" pitchFamily="18" charset="0"/>
                  </a:rPr>
                  <a:t> </a:t>
                </a:r>
                <a:r>
                  <a:rPr lang="en-US" sz="1200" i="1" dirty="0">
                    <a:latin typeface="Palatino Linotype" panose="02040502050505030304" pitchFamily="18" charset="0"/>
                  </a:rPr>
                  <a:t>λ</a:t>
                </a:r>
                <a:r>
                  <a:rPr lang="en-US" sz="1200" dirty="0">
                    <a:latin typeface="Palatino Linotype" panose="02040502050505030304" pitchFamily="18" charset="0"/>
                  </a:rPr>
                  <a:t>) using a confined source field at </a:t>
                </a:r>
                <a:r>
                  <a:rPr lang="en-US" sz="1200" i="1" dirty="0">
                    <a:latin typeface="Palatino Linotype" panose="02040502050505030304" pitchFamily="18" charset="0"/>
                  </a:rPr>
                  <a:t>z </a:t>
                </a:r>
                <a:r>
                  <a:rPr lang="en-US" sz="1200" dirty="0">
                    <a:latin typeface="Palatino Linotype" panose="02040502050505030304" pitchFamily="18" charset="0"/>
                  </a:rPr>
                  <a:t>= −</a:t>
                </a:r>
                <a:r>
                  <a:rPr lang="en-US" sz="1200" dirty="0"/>
                  <a:t>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𝑧</m:t>
                        </m:r>
                      </m:e>
                      <m:sub>
                        <m:r>
                          <a:rPr lang="en-US" sz="1200" b="0" i="1" smtClean="0">
                            <a:latin typeface="Cambria Math" panose="02040503050406030204" pitchFamily="18" charset="0"/>
                          </a:rPr>
                          <m:t>0</m:t>
                        </m:r>
                      </m:sub>
                    </m:sSub>
                  </m:oMath>
                </a14:m>
                <a:r>
                  <a:rPr lang="en-US" sz="1200" dirty="0">
                    <a:latin typeface="Palatino Linotype" panose="02040502050505030304" pitchFamily="18" charset="0"/>
                  </a:rPr>
                  <a:t>.</a:t>
                </a:r>
                <a:endParaRPr lang="en-IL" sz="1200" dirty="0">
                  <a:latin typeface="Palatino Linotype" panose="02040502050505030304" pitchFamily="18" charset="0"/>
                </a:endParaRPr>
              </a:p>
            </p:txBody>
          </p:sp>
        </mc:Choice>
        <mc:Fallback xmlns="">
          <p:sp>
            <p:nvSpPr>
              <p:cNvPr id="8" name="Rectangle 7">
                <a:extLst>
                  <a:ext uri="{FF2B5EF4-FFF2-40B4-BE49-F238E27FC236}">
                    <a16:creationId xmlns:a16="http://schemas.microsoft.com/office/drawing/2014/main" id="{C251115E-C6C3-4C5D-8B76-E922DAF62339}"/>
                  </a:ext>
                </a:extLst>
              </p:cNvPr>
              <p:cNvSpPr>
                <a:spLocks noRot="1" noChangeAspect="1" noMove="1" noResize="1" noEditPoints="1" noAdjustHandles="1" noChangeArrowheads="1" noChangeShapeType="1" noTextEdit="1"/>
              </p:cNvSpPr>
              <p:nvPr/>
            </p:nvSpPr>
            <p:spPr>
              <a:xfrm>
                <a:off x="7981024" y="4760568"/>
                <a:ext cx="4210975" cy="646331"/>
              </a:xfrm>
              <a:prstGeom prst="rect">
                <a:avLst/>
              </a:prstGeom>
              <a:blipFill>
                <a:blip r:embed="rId6"/>
                <a:stretch>
                  <a:fillRect t="-1887" b="-5660"/>
                </a:stretch>
              </a:blipFill>
            </p:spPr>
            <p:txBody>
              <a:bodyPr/>
              <a:lstStyle/>
              <a:p>
                <a:r>
                  <a:rPr lang="en-IL">
                    <a:noFill/>
                  </a:rPr>
                  <a:t> </a:t>
                </a:r>
              </a:p>
            </p:txBody>
          </p:sp>
        </mc:Fallback>
      </mc:AlternateContent>
    </p:spTree>
    <p:extLst>
      <p:ext uri="{BB962C8B-B14F-4D97-AF65-F5344CB8AC3E}">
        <p14:creationId xmlns:p14="http://schemas.microsoft.com/office/powerpoint/2010/main" val="1635727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C9E238-F810-4C1E-87D1-C6B5B2338D90}"/>
              </a:ext>
            </a:extLst>
          </p:cNvPr>
          <p:cNvSpPr>
            <a:spLocks noGrp="1"/>
          </p:cNvSpPr>
          <p:nvPr>
            <p:ph type="sldNum" sz="quarter" idx="12"/>
          </p:nvPr>
        </p:nvSpPr>
        <p:spPr>
          <a:xfrm>
            <a:off x="11366989" y="6465579"/>
            <a:ext cx="664786" cy="365125"/>
          </a:xfrm>
        </p:spPr>
        <p:txBody>
          <a:bodyPr/>
          <a:lstStyle/>
          <a:p>
            <a:fld id="{BAF8AEF4-E34B-4A88-8A9B-B4D1D0216C8A}" type="slidenum">
              <a:rPr lang="en-US" smtClean="0"/>
              <a:t>12</a:t>
            </a:fld>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D4292D3-A1B2-4C1A-AA4D-1F67EA2AB03B}"/>
                  </a:ext>
                </a:extLst>
              </p:cNvPr>
              <p:cNvSpPr/>
              <p:nvPr/>
            </p:nvSpPr>
            <p:spPr>
              <a:xfrm>
                <a:off x="1700035" y="5221243"/>
                <a:ext cx="4572000" cy="632096"/>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IL" sz="1200" b="1" i="1">
                              <a:latin typeface="Cambria Math" panose="02040503050406030204" pitchFamily="18" charset="0"/>
                            </a:rPr>
                          </m:ctrlPr>
                        </m:sSubPr>
                        <m:e>
                          <m:r>
                            <a:rPr lang="en-IL" sz="1200" b="1" i="1">
                              <a:latin typeface="Cambria Math" panose="02040503050406030204" pitchFamily="18" charset="0"/>
                            </a:rPr>
                            <m:t>𝑬</m:t>
                          </m:r>
                        </m:e>
                        <m:sub>
                          <m:r>
                            <a:rPr lang="en-IL" sz="1200" i="1">
                              <a:latin typeface="Cambria Math" panose="02040503050406030204" pitchFamily="18" charset="0"/>
                            </a:rPr>
                            <m:t>𝑑𝑒𝑡𝑒𝑐𝑡𝑜𝑟</m:t>
                          </m:r>
                        </m:sub>
                      </m:sSub>
                      <m:d>
                        <m:dPr>
                          <m:ctrlPr>
                            <a:rPr lang="en-IL" sz="1200" b="1" i="1">
                              <a:latin typeface="Cambria Math" panose="02040503050406030204" pitchFamily="18" charset="0"/>
                            </a:rPr>
                          </m:ctrlPr>
                        </m:dPr>
                        <m:e>
                          <m:r>
                            <a:rPr lang="en-IL" sz="1200" i="1">
                              <a:latin typeface="Cambria Math" panose="02040503050406030204" pitchFamily="18" charset="0"/>
                            </a:rPr>
                            <m:t>𝑥</m:t>
                          </m:r>
                          <m:r>
                            <a:rPr lang="en-IL" sz="1200">
                              <a:latin typeface="Cambria Math" panose="02040503050406030204" pitchFamily="18" charset="0"/>
                            </a:rPr>
                            <m:t>,</m:t>
                          </m:r>
                          <m:r>
                            <a:rPr lang="en-IL" sz="1200" i="1">
                              <a:latin typeface="Cambria Math" panose="02040503050406030204" pitchFamily="18" charset="0"/>
                            </a:rPr>
                            <m:t>𝑦</m:t>
                          </m:r>
                          <m:r>
                            <a:rPr lang="en-IL" sz="1200">
                              <a:latin typeface="Cambria Math" panose="02040503050406030204" pitchFamily="18" charset="0"/>
                            </a:rPr>
                            <m:t>;</m:t>
                          </m:r>
                          <m:sSub>
                            <m:sSubPr>
                              <m:ctrlPr>
                                <a:rPr lang="en-IL" sz="1200" i="1">
                                  <a:latin typeface="Cambria Math" panose="02040503050406030204" pitchFamily="18" charset="0"/>
                                </a:rPr>
                              </m:ctrlPr>
                            </m:sSubPr>
                            <m:e>
                              <m:r>
                                <a:rPr lang="en-IL" sz="1200" i="1">
                                  <a:latin typeface="Cambria Math" panose="02040503050406030204" pitchFamily="18" charset="0"/>
                                </a:rPr>
                                <m:t>𝑧</m:t>
                              </m:r>
                            </m:e>
                            <m:sub>
                              <m:r>
                                <a:rPr lang="en-IL" sz="1200">
                                  <a:latin typeface="Cambria Math" panose="02040503050406030204" pitchFamily="18" charset="0"/>
                                </a:rPr>
                                <m:t>∞</m:t>
                              </m:r>
                            </m:sub>
                          </m:sSub>
                        </m:e>
                      </m:d>
                      <m:r>
                        <a:rPr lang="en-IL" sz="1200">
                          <a:latin typeface="Cambria Math" panose="02040503050406030204" pitchFamily="18" charset="0"/>
                        </a:rPr>
                        <m:t>=</m:t>
                      </m:r>
                      <m:nary>
                        <m:naryPr>
                          <m:chr m:val="∬"/>
                          <m:limLoc m:val="undOvr"/>
                          <m:ctrlPr>
                            <a:rPr lang="en-IL" sz="1200" i="1">
                              <a:latin typeface="Cambria Math" panose="02040503050406030204" pitchFamily="18" charset="0"/>
                            </a:rPr>
                          </m:ctrlPr>
                        </m:naryPr>
                        <m:sub>
                          <m:r>
                            <a:rPr lang="en-IL" sz="1200">
                              <a:latin typeface="Cambria Math" panose="02040503050406030204" pitchFamily="18" charset="0"/>
                            </a:rPr>
                            <m:t>−∞</m:t>
                          </m:r>
                        </m:sub>
                        <m:sup>
                          <m:r>
                            <a:rPr lang="en-IL" sz="1200">
                              <a:latin typeface="Cambria Math" panose="02040503050406030204" pitchFamily="18" charset="0"/>
                            </a:rPr>
                            <m:t>∞</m:t>
                          </m:r>
                        </m:sup>
                        <m:e>
                          <m:sSub>
                            <m:sSubPr>
                              <m:ctrlPr>
                                <a:rPr lang="en-IL" sz="1200" i="1">
                                  <a:latin typeface="Cambria Math" panose="02040503050406030204" pitchFamily="18" charset="0"/>
                                </a:rPr>
                              </m:ctrlPr>
                            </m:sSubPr>
                            <m:e>
                              <m:acc>
                                <m:accPr>
                                  <m:chr m:val="̂"/>
                                  <m:ctrlPr>
                                    <a:rPr lang="en-IL" sz="1200" i="1">
                                      <a:latin typeface="Cambria Math" panose="02040503050406030204" pitchFamily="18" charset="0"/>
                                    </a:rPr>
                                  </m:ctrlPr>
                                </m:accPr>
                                <m:e>
                                  <m:r>
                                    <a:rPr lang="en-IL" sz="1200" i="1">
                                      <a:latin typeface="Cambria Math" panose="02040503050406030204" pitchFamily="18" charset="0"/>
                                    </a:rPr>
                                    <m:t>𝐸</m:t>
                                  </m:r>
                                </m:e>
                              </m:acc>
                            </m:e>
                            <m:sub>
                              <m:r>
                                <a:rPr lang="en-IL" sz="1200" i="1">
                                  <a:latin typeface="Cambria Math" panose="02040503050406030204" pitchFamily="18" charset="0"/>
                                </a:rPr>
                                <m:t>𝑠𝑎𝑚𝑝𝑙𝑒</m:t>
                              </m:r>
                            </m:sub>
                          </m:sSub>
                          <m:d>
                            <m:dPr>
                              <m:ctrlPr>
                                <a:rPr lang="en-IL" sz="1200" i="1">
                                  <a:latin typeface="Cambria Math" panose="02040503050406030204" pitchFamily="18" charset="0"/>
                                </a:rPr>
                              </m:ctrlPr>
                            </m:dPr>
                            <m:e>
                              <m:sSub>
                                <m:sSubPr>
                                  <m:ctrlPr>
                                    <a:rPr lang="en-IL" sz="1200" i="1">
                                      <a:latin typeface="Cambria Math" panose="02040503050406030204" pitchFamily="18" charset="0"/>
                                    </a:rPr>
                                  </m:ctrlPr>
                                </m:sSubPr>
                                <m:e>
                                  <m:r>
                                    <a:rPr lang="en-IL" sz="1200">
                                      <a:latin typeface="Cambria Math" panose="02040503050406030204" pitchFamily="18" charset="0"/>
                                    </a:rPr>
                                    <m:t>ĸ</m:t>
                                  </m:r>
                                </m:e>
                                <m:sub>
                                  <m:r>
                                    <a:rPr lang="en-IL" sz="1200" i="1">
                                      <a:latin typeface="Cambria Math" panose="02040503050406030204" pitchFamily="18" charset="0"/>
                                    </a:rPr>
                                    <m:t>𝑥</m:t>
                                  </m:r>
                                </m:sub>
                              </m:sSub>
                              <m:r>
                                <a:rPr lang="en-IL" sz="1200">
                                  <a:latin typeface="Cambria Math" panose="02040503050406030204" pitchFamily="18" charset="0"/>
                                </a:rPr>
                                <m:t>,</m:t>
                              </m:r>
                              <m:sSub>
                                <m:sSubPr>
                                  <m:ctrlPr>
                                    <a:rPr lang="en-IL" sz="1200" i="1">
                                      <a:latin typeface="Cambria Math" panose="02040503050406030204" pitchFamily="18" charset="0"/>
                                    </a:rPr>
                                  </m:ctrlPr>
                                </m:sSubPr>
                                <m:e>
                                  <m:r>
                                    <a:rPr lang="en-IL" sz="1200">
                                      <a:latin typeface="Cambria Math" panose="02040503050406030204" pitchFamily="18" charset="0"/>
                                    </a:rPr>
                                    <m:t>ĸ</m:t>
                                  </m:r>
                                </m:e>
                                <m:sub>
                                  <m:r>
                                    <a:rPr lang="en-IL" sz="1200" i="1">
                                      <a:latin typeface="Cambria Math" panose="02040503050406030204" pitchFamily="18" charset="0"/>
                                    </a:rPr>
                                    <m:t>𝑦</m:t>
                                  </m:r>
                                </m:sub>
                              </m:sSub>
                              <m:r>
                                <a:rPr lang="en-IL" sz="1200">
                                  <a:latin typeface="Cambria Math" panose="02040503050406030204" pitchFamily="18" charset="0"/>
                                </a:rPr>
                                <m:t>;0</m:t>
                              </m:r>
                            </m:e>
                          </m:d>
                          <m:sSup>
                            <m:sSupPr>
                              <m:ctrlPr>
                                <a:rPr lang="en-IL" sz="1200" i="1">
                                  <a:latin typeface="Cambria Math" panose="02040503050406030204" pitchFamily="18" charset="0"/>
                                </a:rPr>
                              </m:ctrlPr>
                            </m:sSupPr>
                            <m:e>
                              <m:r>
                                <a:rPr lang="en-IL" sz="1200" i="1">
                                  <a:latin typeface="Cambria Math" panose="02040503050406030204" pitchFamily="18" charset="0"/>
                                </a:rPr>
                                <m:t>𝑒</m:t>
                              </m:r>
                            </m:e>
                            <m:sup>
                              <m:d>
                                <m:dPr>
                                  <m:begChr m:val=""/>
                                  <m:endChr m:val="]"/>
                                  <m:ctrlPr>
                                    <a:rPr lang="en-IL" sz="1200" i="1">
                                      <a:latin typeface="Cambria Math" panose="02040503050406030204" pitchFamily="18" charset="0"/>
                                    </a:rPr>
                                  </m:ctrlPr>
                                </m:dPr>
                                <m:e>
                                  <m:r>
                                    <a:rPr lang="en-IL" sz="1200" i="1">
                                      <a:latin typeface="Cambria Math" panose="02040503050406030204" pitchFamily="18" charset="0"/>
                                    </a:rPr>
                                    <m:t>𝑖</m:t>
                                  </m:r>
                                  <m:r>
                                    <a:rPr lang="en-IL" sz="1200">
                                      <a:latin typeface="Cambria Math" panose="02040503050406030204" pitchFamily="18" charset="0"/>
                                    </a:rPr>
                                    <m:t>[</m:t>
                                  </m:r>
                                  <m:sSub>
                                    <m:sSubPr>
                                      <m:ctrlPr>
                                        <a:rPr lang="en-IL" sz="1200" i="1">
                                          <a:latin typeface="Cambria Math" panose="02040503050406030204" pitchFamily="18" charset="0"/>
                                        </a:rPr>
                                      </m:ctrlPr>
                                    </m:sSubPr>
                                    <m:e>
                                      <m:r>
                                        <a:rPr lang="en-IL" sz="1200">
                                          <a:latin typeface="Cambria Math" panose="02040503050406030204" pitchFamily="18" charset="0"/>
                                        </a:rPr>
                                        <m:t>ĸ</m:t>
                                      </m:r>
                                    </m:e>
                                    <m:sub>
                                      <m:r>
                                        <a:rPr lang="en-IL" sz="1200" i="1">
                                          <a:latin typeface="Cambria Math" panose="02040503050406030204" pitchFamily="18" charset="0"/>
                                        </a:rPr>
                                        <m:t>𝑥</m:t>
                                      </m:r>
                                    </m:sub>
                                  </m:sSub>
                                  <m:r>
                                    <a:rPr lang="en-IL" sz="1200" i="1">
                                      <a:latin typeface="Cambria Math" panose="02040503050406030204" pitchFamily="18" charset="0"/>
                                    </a:rPr>
                                    <m:t>𝑥</m:t>
                                  </m:r>
                                  <m:r>
                                    <a:rPr lang="en-IL" sz="1200">
                                      <a:latin typeface="Cambria Math" panose="02040503050406030204" pitchFamily="18" charset="0"/>
                                    </a:rPr>
                                    <m:t>+</m:t>
                                  </m:r>
                                  <m:sSub>
                                    <m:sSubPr>
                                      <m:ctrlPr>
                                        <a:rPr lang="en-IL" sz="1200" i="1">
                                          <a:latin typeface="Cambria Math" panose="02040503050406030204" pitchFamily="18" charset="0"/>
                                        </a:rPr>
                                      </m:ctrlPr>
                                    </m:sSubPr>
                                    <m:e>
                                      <m:r>
                                        <a:rPr lang="en-IL" sz="1200">
                                          <a:latin typeface="Cambria Math" panose="02040503050406030204" pitchFamily="18" charset="0"/>
                                        </a:rPr>
                                        <m:t>ĸ</m:t>
                                      </m:r>
                                    </m:e>
                                    <m:sub>
                                      <m:r>
                                        <a:rPr lang="en-IL" sz="1200" i="1">
                                          <a:latin typeface="Cambria Math" panose="02040503050406030204" pitchFamily="18" charset="0"/>
                                        </a:rPr>
                                        <m:t>𝑦</m:t>
                                      </m:r>
                                    </m:sub>
                                  </m:sSub>
                                  <m:r>
                                    <a:rPr lang="en-IL" sz="1200" i="1">
                                      <a:latin typeface="Cambria Math" panose="02040503050406030204" pitchFamily="18" charset="0"/>
                                    </a:rPr>
                                    <m:t>𝑦</m:t>
                                  </m:r>
                                </m:e>
                              </m:d>
                            </m:sup>
                          </m:sSup>
                          <m:sSup>
                            <m:sSupPr>
                              <m:ctrlPr>
                                <a:rPr lang="en-IL" sz="1200" i="1">
                                  <a:latin typeface="Cambria Math" panose="02040503050406030204" pitchFamily="18" charset="0"/>
                                </a:rPr>
                              </m:ctrlPr>
                            </m:sSupPr>
                            <m:e>
                              <m:r>
                                <a:rPr lang="en-IL" sz="1200" i="1">
                                  <a:latin typeface="Cambria Math" panose="02040503050406030204" pitchFamily="18" charset="0"/>
                                </a:rPr>
                                <m:t>𝑒</m:t>
                              </m:r>
                            </m:e>
                            <m:sup>
                              <m:r>
                                <a:rPr lang="en-IL" sz="1200" i="1">
                                  <a:latin typeface="Cambria Math" panose="02040503050406030204" pitchFamily="18" charset="0"/>
                                </a:rPr>
                                <m:t>𝑖</m:t>
                              </m:r>
                              <m:sSub>
                                <m:sSubPr>
                                  <m:ctrlPr>
                                    <a:rPr lang="en-IL" sz="1200" i="1">
                                      <a:latin typeface="Cambria Math" panose="02040503050406030204" pitchFamily="18" charset="0"/>
                                    </a:rPr>
                                  </m:ctrlPr>
                                </m:sSubPr>
                                <m:e>
                                  <m:r>
                                    <a:rPr lang="en-IL" sz="1200">
                                      <a:latin typeface="Cambria Math" panose="02040503050406030204" pitchFamily="18" charset="0"/>
                                    </a:rPr>
                                    <m:t>ĸ</m:t>
                                  </m:r>
                                </m:e>
                                <m:sub>
                                  <m:r>
                                    <a:rPr lang="en-IL" sz="1200" i="1">
                                      <a:latin typeface="Cambria Math" panose="02040503050406030204" pitchFamily="18" charset="0"/>
                                    </a:rPr>
                                    <m:t>𝑧</m:t>
                                  </m:r>
                                </m:sub>
                              </m:sSub>
                              <m:sSub>
                                <m:sSubPr>
                                  <m:ctrlPr>
                                    <a:rPr lang="en-IL" sz="1200" i="1">
                                      <a:latin typeface="Cambria Math" panose="02040503050406030204" pitchFamily="18" charset="0"/>
                                    </a:rPr>
                                  </m:ctrlPr>
                                </m:sSubPr>
                                <m:e>
                                  <m:r>
                                    <a:rPr lang="en-IL" sz="1200" i="1">
                                      <a:latin typeface="Cambria Math" panose="02040503050406030204" pitchFamily="18" charset="0"/>
                                    </a:rPr>
                                    <m:t>𝑧</m:t>
                                  </m:r>
                                </m:e>
                                <m:sub>
                                  <m:r>
                                    <a:rPr lang="en-IL" sz="1200">
                                      <a:latin typeface="Cambria Math" panose="02040503050406030204" pitchFamily="18" charset="0"/>
                                    </a:rPr>
                                    <m:t>∞</m:t>
                                  </m:r>
                                </m:sub>
                              </m:sSub>
                            </m:sup>
                          </m:sSup>
                          <m:r>
                            <a:rPr lang="en-IL" sz="1200" i="1">
                              <a:latin typeface="Cambria Math" panose="02040503050406030204" pitchFamily="18" charset="0"/>
                            </a:rPr>
                            <m:t>𝑑</m:t>
                          </m:r>
                          <m:sSub>
                            <m:sSubPr>
                              <m:ctrlPr>
                                <a:rPr lang="en-IL" sz="1200" i="1">
                                  <a:latin typeface="Cambria Math" panose="02040503050406030204" pitchFamily="18" charset="0"/>
                                </a:rPr>
                              </m:ctrlPr>
                            </m:sSubPr>
                            <m:e>
                              <m:r>
                                <a:rPr lang="en-IL" sz="1200">
                                  <a:latin typeface="Cambria Math" panose="02040503050406030204" pitchFamily="18" charset="0"/>
                                </a:rPr>
                                <m:t>ĸ</m:t>
                              </m:r>
                            </m:e>
                            <m:sub>
                              <m:r>
                                <a:rPr lang="en-IL" sz="1200" i="1">
                                  <a:latin typeface="Cambria Math" panose="02040503050406030204" pitchFamily="18" charset="0"/>
                                </a:rPr>
                                <m:t>𝑥</m:t>
                              </m:r>
                            </m:sub>
                          </m:sSub>
                          <m:r>
                            <a:rPr lang="en-IL" sz="1200" i="1">
                              <a:latin typeface="Cambria Math" panose="02040503050406030204" pitchFamily="18" charset="0"/>
                            </a:rPr>
                            <m:t>𝑑</m:t>
                          </m:r>
                          <m:sSub>
                            <m:sSubPr>
                              <m:ctrlPr>
                                <a:rPr lang="en-IL" sz="1200" i="1">
                                  <a:latin typeface="Cambria Math" panose="02040503050406030204" pitchFamily="18" charset="0"/>
                                </a:rPr>
                              </m:ctrlPr>
                            </m:sSubPr>
                            <m:e>
                              <m:r>
                                <a:rPr lang="en-IL" sz="1200">
                                  <a:latin typeface="Cambria Math" panose="02040503050406030204" pitchFamily="18" charset="0"/>
                                </a:rPr>
                                <m:t>ĸ</m:t>
                              </m:r>
                            </m:e>
                            <m:sub>
                              <m:r>
                                <a:rPr lang="en-IL" sz="1200" i="1">
                                  <a:latin typeface="Cambria Math" panose="02040503050406030204" pitchFamily="18" charset="0"/>
                                </a:rPr>
                                <m:t>𝑦</m:t>
                              </m:r>
                            </m:sub>
                          </m:sSub>
                        </m:e>
                      </m:nary>
                    </m:oMath>
                  </m:oMathPara>
                </a14:m>
                <a:endParaRPr lang="en-IL" sz="1200" dirty="0"/>
              </a:p>
            </p:txBody>
          </p:sp>
        </mc:Choice>
        <mc:Fallback xmlns="">
          <p:sp>
            <p:nvSpPr>
              <p:cNvPr id="5" name="Rectangle 4">
                <a:extLst>
                  <a:ext uri="{FF2B5EF4-FFF2-40B4-BE49-F238E27FC236}">
                    <a16:creationId xmlns:a16="http://schemas.microsoft.com/office/drawing/2014/main" id="{AD4292D3-A1B2-4C1A-AA4D-1F67EA2AB03B}"/>
                  </a:ext>
                </a:extLst>
              </p:cNvPr>
              <p:cNvSpPr>
                <a:spLocks noRot="1" noChangeAspect="1" noMove="1" noResize="1" noEditPoints="1" noAdjustHandles="1" noChangeArrowheads="1" noChangeShapeType="1" noTextEdit="1"/>
              </p:cNvSpPr>
              <p:nvPr/>
            </p:nvSpPr>
            <p:spPr>
              <a:xfrm>
                <a:off x="1700035" y="5221243"/>
                <a:ext cx="4572000" cy="632096"/>
              </a:xfrm>
              <a:prstGeom prst="rect">
                <a:avLst/>
              </a:prstGeom>
              <a:blipFill>
                <a:blip r:embed="rId2"/>
                <a:stretch>
                  <a:fillRect/>
                </a:stretch>
              </a:blipFill>
            </p:spPr>
            <p:txBody>
              <a:bodyPr/>
              <a:lstStyle/>
              <a:p>
                <a:r>
                  <a:rPr lang="en-IL">
                    <a:noFill/>
                  </a:rPr>
                  <a:t> </a:t>
                </a:r>
              </a:p>
            </p:txBody>
          </p:sp>
        </mc:Fallback>
      </mc:AlternateContent>
      <p:sp>
        <p:nvSpPr>
          <p:cNvPr id="9" name="Rectangle 8">
            <a:extLst>
              <a:ext uri="{FF2B5EF4-FFF2-40B4-BE49-F238E27FC236}">
                <a16:creationId xmlns:a16="http://schemas.microsoft.com/office/drawing/2014/main" id="{EF85F590-4437-43E4-85A6-E8105FBF0DA0}"/>
              </a:ext>
            </a:extLst>
          </p:cNvPr>
          <p:cNvSpPr/>
          <p:nvPr/>
        </p:nvSpPr>
        <p:spPr>
          <a:xfrm>
            <a:off x="492617" y="6604132"/>
            <a:ext cx="4290398" cy="261610"/>
          </a:xfrm>
          <a:prstGeom prst="rect">
            <a:avLst/>
          </a:prstGeom>
        </p:spPr>
        <p:txBody>
          <a:bodyPr wrap="square">
            <a:spAutoFit/>
          </a:bodyPr>
          <a:lstStyle/>
          <a:p>
            <a:r>
              <a:rPr lang="en-US" sz="1100" dirty="0">
                <a:latin typeface="Palatino Linotype" panose="02040502050505030304" pitchFamily="18" charset="0"/>
                <a:ea typeface="Calibri" panose="020F0502020204030204" pitchFamily="34" charset="0"/>
                <a:cs typeface="Times New Roman" panose="02020603050405020304" pitchFamily="18" charset="0"/>
              </a:rPr>
              <a:t>Ref. Novotny, L. </a:t>
            </a:r>
            <a:r>
              <a:rPr lang="en-US" sz="1100" i="1" dirty="0">
                <a:latin typeface="Palatino Linotype" panose="02040502050505030304" pitchFamily="18" charset="0"/>
                <a:ea typeface="Calibri" panose="020F0502020204030204" pitchFamily="34" charset="0"/>
                <a:cs typeface="Times New Roman" panose="02020603050405020304" pitchFamily="18" charset="0"/>
              </a:rPr>
              <a:t>Principle of Nano Optics</a:t>
            </a:r>
            <a:r>
              <a:rPr lang="en-US" sz="1100" dirty="0">
                <a:latin typeface="Palatino Linotype" panose="02040502050505030304" pitchFamily="18" charset="0"/>
                <a:ea typeface="Calibri" panose="020F0502020204030204" pitchFamily="34" charset="0"/>
                <a:cs typeface="Times New Roman" panose="02020603050405020304" pitchFamily="18" charset="0"/>
              </a:rPr>
              <a:t>. </a:t>
            </a:r>
            <a:r>
              <a:rPr lang="en-US" sz="1100" i="1" dirty="0">
                <a:latin typeface="Palatino Linotype" panose="02040502050505030304" pitchFamily="18" charset="0"/>
                <a:ea typeface="Calibri" panose="020F0502020204030204" pitchFamily="34" charset="0"/>
                <a:cs typeface="Times New Roman" panose="02020603050405020304" pitchFamily="18" charset="0"/>
              </a:rPr>
              <a:t>Cambridge</a:t>
            </a:r>
            <a:r>
              <a:rPr lang="en-US" sz="1100" dirty="0">
                <a:latin typeface="Palatino Linotype" panose="02040502050505030304" pitchFamily="18" charset="0"/>
                <a:ea typeface="Calibri" panose="020F0502020204030204" pitchFamily="34" charset="0"/>
                <a:cs typeface="Times New Roman" panose="02020603050405020304" pitchFamily="18" charset="0"/>
              </a:rPr>
              <a:t> </a:t>
            </a:r>
            <a:r>
              <a:rPr lang="en-US" sz="1100" b="1" dirty="0">
                <a:latin typeface="Palatino Linotype" panose="02040502050505030304" pitchFamily="18" charset="0"/>
                <a:ea typeface="Calibri" panose="020F0502020204030204" pitchFamily="34" charset="0"/>
                <a:cs typeface="Times New Roman" panose="02020603050405020304" pitchFamily="18" charset="0"/>
              </a:rPr>
              <a:t>6</a:t>
            </a:r>
            <a:r>
              <a:rPr lang="en-US" sz="1100" dirty="0">
                <a:latin typeface="Palatino Linotype" panose="02040502050505030304" pitchFamily="18" charset="0"/>
                <a:ea typeface="Calibri" panose="020F0502020204030204" pitchFamily="34" charset="0"/>
                <a:cs typeface="Times New Roman" panose="02020603050405020304" pitchFamily="18" charset="0"/>
              </a:rPr>
              <a:t>, (2006)</a:t>
            </a:r>
            <a:endParaRPr lang="en-IL" sz="1100" dirty="0"/>
          </a:p>
        </p:txBody>
      </p:sp>
      <p:grpSp>
        <p:nvGrpSpPr>
          <p:cNvPr id="24" name="Group 23">
            <a:extLst>
              <a:ext uri="{FF2B5EF4-FFF2-40B4-BE49-F238E27FC236}">
                <a16:creationId xmlns:a16="http://schemas.microsoft.com/office/drawing/2014/main" id="{68F72F56-B9B4-4EC0-A8FC-EE3CFA611A9E}"/>
              </a:ext>
            </a:extLst>
          </p:cNvPr>
          <p:cNvGrpSpPr/>
          <p:nvPr/>
        </p:nvGrpSpPr>
        <p:grpSpPr>
          <a:xfrm>
            <a:off x="8749540" y="1270950"/>
            <a:ext cx="2763498" cy="3114499"/>
            <a:chOff x="8873832" y="1270950"/>
            <a:chExt cx="2763498" cy="3114499"/>
          </a:xfrm>
        </p:grpSpPr>
        <p:pic>
          <p:nvPicPr>
            <p:cNvPr id="10" name="Picture 9">
              <a:extLst>
                <a:ext uri="{FF2B5EF4-FFF2-40B4-BE49-F238E27FC236}">
                  <a16:creationId xmlns:a16="http://schemas.microsoft.com/office/drawing/2014/main" id="{F9E33A7D-52CE-4FC2-B580-2212B0CB078A}"/>
                </a:ext>
              </a:extLst>
            </p:cNvPr>
            <p:cNvPicPr>
              <a:picLocks noChangeAspect="1"/>
            </p:cNvPicPr>
            <p:nvPr/>
          </p:nvPicPr>
          <p:blipFill rotWithShape="1">
            <a:blip r:embed="rId3"/>
            <a:srcRect l="51753"/>
            <a:stretch/>
          </p:blipFill>
          <p:spPr>
            <a:xfrm>
              <a:off x="8884605" y="3023374"/>
              <a:ext cx="2752725" cy="1362075"/>
            </a:xfrm>
            <a:prstGeom prst="rect">
              <a:avLst/>
            </a:prstGeom>
          </p:spPr>
        </p:pic>
        <p:pic>
          <p:nvPicPr>
            <p:cNvPr id="11" name="Picture 10">
              <a:extLst>
                <a:ext uri="{FF2B5EF4-FFF2-40B4-BE49-F238E27FC236}">
                  <a16:creationId xmlns:a16="http://schemas.microsoft.com/office/drawing/2014/main" id="{CDD527A5-4597-494E-BF3C-F40AD6F5398E}"/>
                </a:ext>
              </a:extLst>
            </p:cNvPr>
            <p:cNvPicPr>
              <a:picLocks noChangeAspect="1"/>
            </p:cNvPicPr>
            <p:nvPr/>
          </p:nvPicPr>
          <p:blipFill rotWithShape="1">
            <a:blip r:embed="rId3"/>
            <a:srcRect r="54006"/>
            <a:stretch/>
          </p:blipFill>
          <p:spPr>
            <a:xfrm>
              <a:off x="8873832" y="1270950"/>
              <a:ext cx="2669792" cy="1385772"/>
            </a:xfrm>
            <a:prstGeom prst="rect">
              <a:avLst/>
            </a:prstGeom>
          </p:spPr>
        </p:pic>
        <p:cxnSp>
          <p:nvCxnSpPr>
            <p:cNvPr id="12" name="Straight Arrow Connector 11">
              <a:extLst>
                <a:ext uri="{FF2B5EF4-FFF2-40B4-BE49-F238E27FC236}">
                  <a16:creationId xmlns:a16="http://schemas.microsoft.com/office/drawing/2014/main" id="{73FEA6D9-A4FF-420B-9643-6CC72E0155AF}"/>
                </a:ext>
              </a:extLst>
            </p:cNvPr>
            <p:cNvCxnSpPr>
              <a:cxnSpLocks/>
            </p:cNvCxnSpPr>
            <p:nvPr/>
          </p:nvCxnSpPr>
          <p:spPr>
            <a:xfrm>
              <a:off x="10110788" y="2663374"/>
              <a:ext cx="0" cy="360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itle 1">
            <a:extLst>
              <a:ext uri="{FF2B5EF4-FFF2-40B4-BE49-F238E27FC236}">
                <a16:creationId xmlns:a16="http://schemas.microsoft.com/office/drawing/2014/main" id="{58A07968-8E0E-4962-9BF9-8452593FD638}"/>
              </a:ext>
            </a:extLst>
          </p:cNvPr>
          <p:cNvSpPr txBox="1">
            <a:spLocks/>
          </p:cNvSpPr>
          <p:nvPr/>
        </p:nvSpPr>
        <p:spPr>
          <a:xfrm>
            <a:off x="0" y="27296"/>
            <a:ext cx="12192000" cy="822230"/>
          </a:xfrm>
          <a:prstGeom prst="rect">
            <a:avLst/>
          </a:prstGeom>
          <a:solidFill>
            <a:schemeClr val="accent4">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1">
                    <a:lumMod val="50000"/>
                  </a:schemeClr>
                </a:solidFill>
                <a:latin typeface="Palatino Linotype" panose="02040502050505030304" pitchFamily="18" charset="0"/>
                <a:cs typeface="Times New Roman" panose="02020603050405020304" pitchFamily="18" charset="0"/>
              </a:rPr>
              <a:t>Theoretical background : propagation of near field to far-field</a:t>
            </a: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73E8CFDC-C537-4342-B7BF-3E35DA6233E1}"/>
                  </a:ext>
                </a:extLst>
              </p:cNvPr>
              <p:cNvSpPr/>
              <p:nvPr/>
            </p:nvSpPr>
            <p:spPr>
              <a:xfrm>
                <a:off x="1159220" y="2674698"/>
                <a:ext cx="5181600" cy="6320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1200" b="1" i="1">
                              <a:latin typeface="Cambria Math" panose="02040503050406030204" pitchFamily="18" charset="0"/>
                            </a:rPr>
                          </m:ctrlPr>
                        </m:sSubPr>
                        <m:e>
                          <m:acc>
                            <m:accPr>
                              <m:chr m:val="̂"/>
                              <m:ctrlPr>
                                <a:rPr lang="en-IL" sz="1200" b="1" i="1">
                                  <a:latin typeface="Cambria Math" panose="02040503050406030204" pitchFamily="18" charset="0"/>
                                </a:rPr>
                              </m:ctrlPr>
                            </m:accPr>
                            <m:e>
                              <m:r>
                                <a:rPr lang="en-IL" sz="1200" b="1" i="1">
                                  <a:latin typeface="Cambria Math" panose="02040503050406030204" pitchFamily="18" charset="0"/>
                                </a:rPr>
                                <m:t>𝑬</m:t>
                              </m:r>
                            </m:e>
                          </m:acc>
                        </m:e>
                        <m:sub>
                          <m:r>
                            <a:rPr lang="en-IL" sz="1200" i="1">
                              <a:latin typeface="Cambria Math" panose="02040503050406030204" pitchFamily="18" charset="0"/>
                            </a:rPr>
                            <m:t>𝑠𝑎𝑚𝑝𝑙𝑒</m:t>
                          </m:r>
                        </m:sub>
                      </m:sSub>
                      <m:d>
                        <m:dPr>
                          <m:ctrlPr>
                            <a:rPr lang="en-IL" sz="1200" b="1" i="1">
                              <a:latin typeface="Cambria Math" panose="02040503050406030204" pitchFamily="18" charset="0"/>
                            </a:rPr>
                          </m:ctrlPr>
                        </m:dPr>
                        <m:e>
                          <m:sSub>
                            <m:sSubPr>
                              <m:ctrlPr>
                                <a:rPr lang="en-IL" sz="1200" b="1" i="1">
                                  <a:latin typeface="Cambria Math" panose="02040503050406030204" pitchFamily="18" charset="0"/>
                                </a:rPr>
                              </m:ctrlPr>
                            </m:sSubPr>
                            <m:e>
                              <m:r>
                                <a:rPr lang="en-IL" sz="1200">
                                  <a:latin typeface="Cambria Math" panose="02040503050406030204" pitchFamily="18" charset="0"/>
                                </a:rPr>
                                <m:t>ĸ</m:t>
                              </m:r>
                            </m:e>
                            <m:sub>
                              <m:r>
                                <a:rPr lang="en-IL" sz="1200" i="1">
                                  <a:latin typeface="Cambria Math" panose="02040503050406030204" pitchFamily="18" charset="0"/>
                                </a:rPr>
                                <m:t>𝑥</m:t>
                              </m:r>
                            </m:sub>
                          </m:sSub>
                          <m:r>
                            <a:rPr lang="en-IL" sz="1200">
                              <a:latin typeface="Cambria Math" panose="02040503050406030204" pitchFamily="18" charset="0"/>
                            </a:rPr>
                            <m:t>,</m:t>
                          </m:r>
                          <m:sSub>
                            <m:sSubPr>
                              <m:ctrlPr>
                                <a:rPr lang="en-IL" sz="1200" i="1">
                                  <a:latin typeface="Cambria Math" panose="02040503050406030204" pitchFamily="18" charset="0"/>
                                </a:rPr>
                              </m:ctrlPr>
                            </m:sSubPr>
                            <m:e>
                              <m:r>
                                <a:rPr lang="en-IL" sz="1200">
                                  <a:latin typeface="Cambria Math" panose="02040503050406030204" pitchFamily="18" charset="0"/>
                                </a:rPr>
                                <m:t>ĸ</m:t>
                              </m:r>
                            </m:e>
                            <m:sub>
                              <m:r>
                                <a:rPr lang="en-IL" sz="1200" i="1">
                                  <a:latin typeface="Cambria Math" panose="02040503050406030204" pitchFamily="18" charset="0"/>
                                </a:rPr>
                                <m:t>𝑦</m:t>
                              </m:r>
                            </m:sub>
                          </m:sSub>
                          <m:r>
                            <a:rPr lang="en-IL" sz="1200">
                              <a:latin typeface="Cambria Math" panose="02040503050406030204" pitchFamily="18" charset="0"/>
                            </a:rPr>
                            <m:t>;0</m:t>
                          </m:r>
                        </m:e>
                      </m:d>
                      <m:r>
                        <a:rPr lang="en-IL" sz="1200">
                          <a:latin typeface="Cambria Math" panose="02040503050406030204" pitchFamily="18" charset="0"/>
                        </a:rPr>
                        <m:t>=</m:t>
                      </m:r>
                      <m:nary>
                        <m:naryPr>
                          <m:chr m:val="∬"/>
                          <m:limLoc m:val="undOvr"/>
                          <m:ctrlPr>
                            <a:rPr lang="en-IL" sz="1200" i="1">
                              <a:latin typeface="Cambria Math" panose="02040503050406030204" pitchFamily="18" charset="0"/>
                            </a:rPr>
                          </m:ctrlPr>
                        </m:naryPr>
                        <m:sub>
                          <m:r>
                            <a:rPr lang="en-IL" sz="1200">
                              <a:latin typeface="Cambria Math" panose="02040503050406030204" pitchFamily="18" charset="0"/>
                            </a:rPr>
                            <m:t>−∞</m:t>
                          </m:r>
                        </m:sub>
                        <m:sup>
                          <m:r>
                            <a:rPr lang="en-IL" sz="1200">
                              <a:latin typeface="Cambria Math" panose="02040503050406030204" pitchFamily="18" charset="0"/>
                            </a:rPr>
                            <m:t>∞</m:t>
                          </m:r>
                        </m:sup>
                        <m:e>
                          <m:acc>
                            <m:accPr>
                              <m:chr m:val="̂"/>
                              <m:ctrlPr>
                                <a:rPr lang="en-IL" sz="1200" i="1">
                                  <a:latin typeface="Cambria Math" panose="02040503050406030204" pitchFamily="18" charset="0"/>
                                </a:rPr>
                              </m:ctrlPr>
                            </m:accPr>
                            <m:e>
                              <m:r>
                                <a:rPr lang="en-IL" sz="1200" i="1">
                                  <a:latin typeface="Cambria Math" panose="02040503050406030204" pitchFamily="18" charset="0"/>
                                </a:rPr>
                                <m:t>𝑇</m:t>
                              </m:r>
                            </m:e>
                          </m:acc>
                          <m:d>
                            <m:dPr>
                              <m:ctrlPr>
                                <a:rPr lang="en-IL" sz="1200" i="1">
                                  <a:latin typeface="Cambria Math" panose="02040503050406030204" pitchFamily="18" charset="0"/>
                                </a:rPr>
                              </m:ctrlPr>
                            </m:dPr>
                            <m:e>
                              <m:sSub>
                                <m:sSubPr>
                                  <m:ctrlPr>
                                    <a:rPr lang="en-IL" sz="1200" i="1">
                                      <a:latin typeface="Cambria Math" panose="02040503050406030204" pitchFamily="18" charset="0"/>
                                    </a:rPr>
                                  </m:ctrlPr>
                                </m:sSubPr>
                                <m:e>
                                  <m:r>
                                    <a:rPr lang="en-IL" sz="1200">
                                      <a:latin typeface="Cambria Math" panose="02040503050406030204" pitchFamily="18" charset="0"/>
                                    </a:rPr>
                                    <m:t>ĸ</m:t>
                                  </m:r>
                                </m:e>
                                <m:sub>
                                  <m:r>
                                    <a:rPr lang="en-IL" sz="1200" i="1">
                                      <a:latin typeface="Cambria Math" panose="02040503050406030204" pitchFamily="18" charset="0"/>
                                    </a:rPr>
                                    <m:t>𝑥</m:t>
                                  </m:r>
                                </m:sub>
                              </m:sSub>
                              <m:r>
                                <a:rPr lang="en-IL" sz="1200">
                                  <a:latin typeface="Cambria Math" panose="02040503050406030204" pitchFamily="18" charset="0"/>
                                </a:rPr>
                                <m:t>−</m:t>
                              </m:r>
                              <m:sSub>
                                <m:sSubPr>
                                  <m:ctrlPr>
                                    <a:rPr lang="en-IL" sz="1200" i="1">
                                      <a:latin typeface="Cambria Math" panose="02040503050406030204" pitchFamily="18" charset="0"/>
                                    </a:rPr>
                                  </m:ctrlPr>
                                </m:sSubPr>
                                <m:e>
                                  <m:r>
                                    <a:rPr lang="en-IL" sz="1200" i="1">
                                      <a:latin typeface="Cambria Math" panose="02040503050406030204" pitchFamily="18" charset="0"/>
                                    </a:rPr>
                                    <m:t>𝑘</m:t>
                                  </m:r>
                                </m:e>
                                <m:sub>
                                  <m:r>
                                    <a:rPr lang="en-IL" sz="1200" i="1">
                                      <a:latin typeface="Cambria Math" panose="02040503050406030204" pitchFamily="18" charset="0"/>
                                    </a:rPr>
                                    <m:t>𝑥</m:t>
                                  </m:r>
                                </m:sub>
                              </m:sSub>
                              <m:r>
                                <a:rPr lang="en-IL" sz="1200">
                                  <a:latin typeface="Cambria Math" panose="02040503050406030204" pitchFamily="18" charset="0"/>
                                </a:rPr>
                                <m:t>,</m:t>
                              </m:r>
                              <m:sSub>
                                <m:sSubPr>
                                  <m:ctrlPr>
                                    <a:rPr lang="en-IL" sz="1200" i="1">
                                      <a:latin typeface="Cambria Math" panose="02040503050406030204" pitchFamily="18" charset="0"/>
                                    </a:rPr>
                                  </m:ctrlPr>
                                </m:sSubPr>
                                <m:e>
                                  <m:sSub>
                                    <m:sSubPr>
                                      <m:ctrlPr>
                                        <a:rPr lang="en-IL" sz="1200" i="1">
                                          <a:latin typeface="Cambria Math" panose="02040503050406030204" pitchFamily="18" charset="0"/>
                                        </a:rPr>
                                      </m:ctrlPr>
                                    </m:sSubPr>
                                    <m:e>
                                      <m:r>
                                        <a:rPr lang="en-IL" sz="1200">
                                          <a:latin typeface="Cambria Math" panose="02040503050406030204" pitchFamily="18" charset="0"/>
                                        </a:rPr>
                                        <m:t>ĸ</m:t>
                                      </m:r>
                                    </m:e>
                                    <m:sub>
                                      <m:r>
                                        <a:rPr lang="en-IL" sz="1200" i="1">
                                          <a:latin typeface="Cambria Math" panose="02040503050406030204" pitchFamily="18" charset="0"/>
                                        </a:rPr>
                                        <m:t>𝑦</m:t>
                                      </m:r>
                                    </m:sub>
                                  </m:sSub>
                                  <m:r>
                                    <a:rPr lang="en-IL" sz="1200">
                                      <a:latin typeface="Cambria Math" panose="02040503050406030204" pitchFamily="18" charset="0"/>
                                    </a:rPr>
                                    <m:t>−</m:t>
                                  </m:r>
                                  <m:r>
                                    <a:rPr lang="en-IL" sz="1200" i="1">
                                      <a:latin typeface="Cambria Math" panose="02040503050406030204" pitchFamily="18" charset="0"/>
                                    </a:rPr>
                                    <m:t>𝑘</m:t>
                                  </m:r>
                                </m:e>
                                <m:sub>
                                  <m:r>
                                    <a:rPr lang="en-IL" sz="1200" i="1">
                                      <a:latin typeface="Cambria Math" panose="02040503050406030204" pitchFamily="18" charset="0"/>
                                    </a:rPr>
                                    <m:t>𝑦</m:t>
                                  </m:r>
                                </m:sub>
                              </m:sSub>
                            </m:e>
                          </m:d>
                          <m:sSub>
                            <m:sSubPr>
                              <m:ctrlPr>
                                <a:rPr lang="en-IL" sz="1200" i="1">
                                  <a:latin typeface="Cambria Math" panose="02040503050406030204" pitchFamily="18" charset="0"/>
                                </a:rPr>
                              </m:ctrlPr>
                            </m:sSubPr>
                            <m:e>
                              <m:acc>
                                <m:accPr>
                                  <m:chr m:val="̂"/>
                                  <m:ctrlPr>
                                    <a:rPr lang="en-IL" sz="1200" i="1">
                                      <a:latin typeface="Cambria Math" panose="02040503050406030204" pitchFamily="18" charset="0"/>
                                    </a:rPr>
                                  </m:ctrlPr>
                                </m:accPr>
                                <m:e>
                                  <m:r>
                                    <a:rPr lang="en-IL" sz="1200" i="1">
                                      <a:latin typeface="Cambria Math" panose="02040503050406030204" pitchFamily="18" charset="0"/>
                                    </a:rPr>
                                    <m:t>𝐸</m:t>
                                  </m:r>
                                </m:e>
                              </m:acc>
                            </m:e>
                            <m:sub>
                              <m:r>
                                <a:rPr lang="en-IL" sz="1200" i="1">
                                  <a:latin typeface="Cambria Math" panose="02040503050406030204" pitchFamily="18" charset="0"/>
                                </a:rPr>
                                <m:t>𝑠𝑜𝑢𝑟𝑐𝑒</m:t>
                              </m:r>
                            </m:sub>
                          </m:sSub>
                          <m:d>
                            <m:dPr>
                              <m:ctrlPr>
                                <a:rPr lang="en-IL" sz="1200" i="1">
                                  <a:latin typeface="Cambria Math" panose="02040503050406030204" pitchFamily="18" charset="0"/>
                                </a:rPr>
                              </m:ctrlPr>
                            </m:dPr>
                            <m:e>
                              <m:sSub>
                                <m:sSubPr>
                                  <m:ctrlPr>
                                    <a:rPr lang="en-IL" sz="1200" i="1">
                                      <a:latin typeface="Cambria Math" panose="02040503050406030204" pitchFamily="18" charset="0"/>
                                    </a:rPr>
                                  </m:ctrlPr>
                                </m:sSubPr>
                                <m:e>
                                  <m:r>
                                    <a:rPr lang="en-IL" sz="1200" i="1">
                                      <a:latin typeface="Cambria Math" panose="02040503050406030204" pitchFamily="18" charset="0"/>
                                    </a:rPr>
                                    <m:t>𝑘</m:t>
                                  </m:r>
                                </m:e>
                                <m:sub>
                                  <m:r>
                                    <a:rPr lang="en-IL" sz="1200" i="1">
                                      <a:latin typeface="Cambria Math" panose="02040503050406030204" pitchFamily="18" charset="0"/>
                                    </a:rPr>
                                    <m:t>𝑥</m:t>
                                  </m:r>
                                </m:sub>
                              </m:sSub>
                              <m:r>
                                <a:rPr lang="en-IL" sz="1200">
                                  <a:latin typeface="Cambria Math" panose="02040503050406030204" pitchFamily="18" charset="0"/>
                                </a:rPr>
                                <m:t>,</m:t>
                              </m:r>
                              <m:sSub>
                                <m:sSubPr>
                                  <m:ctrlPr>
                                    <a:rPr lang="en-IL" sz="1200" i="1">
                                      <a:latin typeface="Cambria Math" panose="02040503050406030204" pitchFamily="18" charset="0"/>
                                    </a:rPr>
                                  </m:ctrlPr>
                                </m:sSubPr>
                                <m:e>
                                  <m:r>
                                    <a:rPr lang="en-IL" sz="1200" i="1">
                                      <a:latin typeface="Cambria Math" panose="02040503050406030204" pitchFamily="18" charset="0"/>
                                    </a:rPr>
                                    <m:t>𝑘</m:t>
                                  </m:r>
                                </m:e>
                                <m:sub>
                                  <m:r>
                                    <a:rPr lang="en-IL" sz="1200" i="1">
                                      <a:latin typeface="Cambria Math" panose="02040503050406030204" pitchFamily="18" charset="0"/>
                                    </a:rPr>
                                    <m:t>𝑦</m:t>
                                  </m:r>
                                </m:sub>
                              </m:sSub>
                              <m:r>
                                <a:rPr lang="en-IL" sz="1200">
                                  <a:latin typeface="Cambria Math" panose="02040503050406030204" pitchFamily="18" charset="0"/>
                                </a:rPr>
                                <m:t>;0</m:t>
                              </m:r>
                            </m:e>
                          </m:d>
                          <m:r>
                            <a:rPr lang="en-IL" sz="1200" i="1">
                              <a:latin typeface="Cambria Math" panose="02040503050406030204" pitchFamily="18" charset="0"/>
                            </a:rPr>
                            <m:t>𝑑</m:t>
                          </m:r>
                          <m:sSub>
                            <m:sSubPr>
                              <m:ctrlPr>
                                <a:rPr lang="en-IL" sz="1200" i="1">
                                  <a:latin typeface="Cambria Math" panose="02040503050406030204" pitchFamily="18" charset="0"/>
                                </a:rPr>
                              </m:ctrlPr>
                            </m:sSubPr>
                            <m:e>
                              <m:r>
                                <a:rPr lang="en-IL" sz="1200" i="1">
                                  <a:latin typeface="Cambria Math" panose="02040503050406030204" pitchFamily="18" charset="0"/>
                                </a:rPr>
                                <m:t>𝑘</m:t>
                              </m:r>
                            </m:e>
                            <m:sub>
                              <m:r>
                                <a:rPr lang="en-IL" sz="1200" i="1">
                                  <a:latin typeface="Cambria Math" panose="02040503050406030204" pitchFamily="18" charset="0"/>
                                </a:rPr>
                                <m:t>𝑥</m:t>
                              </m:r>
                            </m:sub>
                          </m:sSub>
                          <m:r>
                            <a:rPr lang="en-IL" sz="1200" i="1">
                              <a:latin typeface="Cambria Math" panose="02040503050406030204" pitchFamily="18" charset="0"/>
                            </a:rPr>
                            <m:t>𝑑</m:t>
                          </m:r>
                          <m:sSub>
                            <m:sSubPr>
                              <m:ctrlPr>
                                <a:rPr lang="en-IL" sz="1200" i="1">
                                  <a:latin typeface="Cambria Math" panose="02040503050406030204" pitchFamily="18" charset="0"/>
                                </a:rPr>
                              </m:ctrlPr>
                            </m:sSubPr>
                            <m:e>
                              <m:r>
                                <a:rPr lang="en-IL" sz="1200" i="1">
                                  <a:latin typeface="Cambria Math" panose="02040503050406030204" pitchFamily="18" charset="0"/>
                                </a:rPr>
                                <m:t>𝑘</m:t>
                              </m:r>
                            </m:e>
                            <m:sub>
                              <m:r>
                                <a:rPr lang="en-IL" sz="1200" i="1">
                                  <a:latin typeface="Cambria Math" panose="02040503050406030204" pitchFamily="18" charset="0"/>
                                </a:rPr>
                                <m:t>𝑦</m:t>
                              </m:r>
                            </m:sub>
                          </m:sSub>
                        </m:e>
                      </m:nary>
                    </m:oMath>
                  </m:oMathPara>
                </a14:m>
                <a:endParaRPr lang="en-IL" sz="1200" dirty="0"/>
              </a:p>
            </p:txBody>
          </p:sp>
        </mc:Choice>
        <mc:Fallback xmlns="">
          <p:sp>
            <p:nvSpPr>
              <p:cNvPr id="14" name="Rectangle 13">
                <a:extLst>
                  <a:ext uri="{FF2B5EF4-FFF2-40B4-BE49-F238E27FC236}">
                    <a16:creationId xmlns:a16="http://schemas.microsoft.com/office/drawing/2014/main" id="{73E8CFDC-C537-4342-B7BF-3E35DA6233E1}"/>
                  </a:ext>
                </a:extLst>
              </p:cNvPr>
              <p:cNvSpPr>
                <a:spLocks noRot="1" noChangeAspect="1" noMove="1" noResize="1" noEditPoints="1" noAdjustHandles="1" noChangeArrowheads="1" noChangeShapeType="1" noTextEdit="1"/>
              </p:cNvSpPr>
              <p:nvPr/>
            </p:nvSpPr>
            <p:spPr>
              <a:xfrm>
                <a:off x="1159220" y="2674698"/>
                <a:ext cx="5181600" cy="632096"/>
              </a:xfrm>
              <a:prstGeom prst="rect">
                <a:avLst/>
              </a:prstGeom>
              <a:blipFill>
                <a:blip r:embed="rId4"/>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BAC2C00A-14C7-4BC0-9354-15640031BA1E}"/>
                  </a:ext>
                </a:extLst>
              </p:cNvPr>
              <p:cNvSpPr/>
              <p:nvPr/>
            </p:nvSpPr>
            <p:spPr>
              <a:xfrm>
                <a:off x="2341266" y="3333103"/>
                <a:ext cx="4572000" cy="632096"/>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IL" sz="1200">
                          <a:latin typeface="Cambria Math" panose="02040503050406030204" pitchFamily="18" charset="0"/>
                        </a:rPr>
                        <m:t>=</m:t>
                      </m:r>
                      <m:nary>
                        <m:naryPr>
                          <m:chr m:val="∬"/>
                          <m:limLoc m:val="undOvr"/>
                          <m:ctrlPr>
                            <a:rPr lang="en-IL" sz="1200" i="1">
                              <a:latin typeface="Cambria Math" panose="02040503050406030204" pitchFamily="18" charset="0"/>
                            </a:rPr>
                          </m:ctrlPr>
                        </m:naryPr>
                        <m:sub>
                          <m:r>
                            <a:rPr lang="en-IL" sz="1200">
                              <a:latin typeface="Cambria Math" panose="02040503050406030204" pitchFamily="18" charset="0"/>
                            </a:rPr>
                            <m:t>−∞</m:t>
                          </m:r>
                        </m:sub>
                        <m:sup>
                          <m:r>
                            <a:rPr lang="en-IL" sz="1200">
                              <a:latin typeface="Cambria Math" panose="02040503050406030204" pitchFamily="18" charset="0"/>
                            </a:rPr>
                            <m:t>∞</m:t>
                          </m:r>
                        </m:sup>
                        <m:e>
                          <m:acc>
                            <m:accPr>
                              <m:chr m:val="̂"/>
                              <m:ctrlPr>
                                <a:rPr lang="en-IL" sz="1200" i="1">
                                  <a:latin typeface="Cambria Math" panose="02040503050406030204" pitchFamily="18" charset="0"/>
                                </a:rPr>
                              </m:ctrlPr>
                            </m:accPr>
                            <m:e>
                              <m:r>
                                <a:rPr lang="en-IL" sz="1200" i="1">
                                  <a:latin typeface="Cambria Math" panose="02040503050406030204" pitchFamily="18" charset="0"/>
                                </a:rPr>
                                <m:t>𝑇</m:t>
                              </m:r>
                            </m:e>
                          </m:acc>
                          <m:d>
                            <m:dPr>
                              <m:ctrlPr>
                                <a:rPr lang="en-IL" sz="1200" i="1">
                                  <a:latin typeface="Cambria Math" panose="02040503050406030204" pitchFamily="18" charset="0"/>
                                </a:rPr>
                              </m:ctrlPr>
                            </m:dPr>
                            <m:e>
                              <m:sSub>
                                <m:sSubPr>
                                  <m:ctrlPr>
                                    <a:rPr lang="en-IL" sz="1200" i="1">
                                      <a:latin typeface="Cambria Math" panose="02040503050406030204" pitchFamily="18" charset="0"/>
                                    </a:rPr>
                                  </m:ctrlPr>
                                </m:sSubPr>
                                <m:e>
                                  <m:r>
                                    <a:rPr lang="en-IL" sz="1200">
                                      <a:latin typeface="Cambria Math" panose="02040503050406030204" pitchFamily="18" charset="0"/>
                                    </a:rPr>
                                    <m:t>ĸ</m:t>
                                  </m:r>
                                </m:e>
                                <m:sub>
                                  <m:r>
                                    <a:rPr lang="en-IL" sz="1200" i="1">
                                      <a:latin typeface="Cambria Math" panose="02040503050406030204" pitchFamily="18" charset="0"/>
                                    </a:rPr>
                                    <m:t>𝑥</m:t>
                                  </m:r>
                                </m:sub>
                              </m:sSub>
                              <m:r>
                                <a:rPr lang="en-IL" sz="1200">
                                  <a:latin typeface="Cambria Math" panose="02040503050406030204" pitchFamily="18" charset="0"/>
                                </a:rPr>
                                <m:t>−</m:t>
                              </m:r>
                              <m:sSub>
                                <m:sSubPr>
                                  <m:ctrlPr>
                                    <a:rPr lang="en-IL" sz="1200" i="1">
                                      <a:latin typeface="Cambria Math" panose="02040503050406030204" pitchFamily="18" charset="0"/>
                                    </a:rPr>
                                  </m:ctrlPr>
                                </m:sSubPr>
                                <m:e>
                                  <m:r>
                                    <a:rPr lang="en-IL" sz="1200" i="1">
                                      <a:latin typeface="Cambria Math" panose="02040503050406030204" pitchFamily="18" charset="0"/>
                                    </a:rPr>
                                    <m:t>𝑘</m:t>
                                  </m:r>
                                </m:e>
                                <m:sub>
                                  <m:r>
                                    <a:rPr lang="en-IL" sz="1200" i="1">
                                      <a:latin typeface="Cambria Math" panose="02040503050406030204" pitchFamily="18" charset="0"/>
                                    </a:rPr>
                                    <m:t>𝑥</m:t>
                                  </m:r>
                                </m:sub>
                              </m:sSub>
                              <m:r>
                                <a:rPr lang="en-IL" sz="1200">
                                  <a:latin typeface="Cambria Math" panose="02040503050406030204" pitchFamily="18" charset="0"/>
                                </a:rPr>
                                <m:t>,</m:t>
                              </m:r>
                              <m:sSub>
                                <m:sSubPr>
                                  <m:ctrlPr>
                                    <a:rPr lang="en-IL" sz="1200" i="1">
                                      <a:latin typeface="Cambria Math" panose="02040503050406030204" pitchFamily="18" charset="0"/>
                                    </a:rPr>
                                  </m:ctrlPr>
                                </m:sSubPr>
                                <m:e>
                                  <m:sSub>
                                    <m:sSubPr>
                                      <m:ctrlPr>
                                        <a:rPr lang="en-IL" sz="1200" i="1">
                                          <a:latin typeface="Cambria Math" panose="02040503050406030204" pitchFamily="18" charset="0"/>
                                        </a:rPr>
                                      </m:ctrlPr>
                                    </m:sSubPr>
                                    <m:e>
                                      <m:r>
                                        <a:rPr lang="en-IL" sz="1200">
                                          <a:latin typeface="Cambria Math" panose="02040503050406030204" pitchFamily="18" charset="0"/>
                                        </a:rPr>
                                        <m:t>ĸ</m:t>
                                      </m:r>
                                    </m:e>
                                    <m:sub>
                                      <m:r>
                                        <a:rPr lang="en-IL" sz="1200" i="1">
                                          <a:latin typeface="Cambria Math" panose="02040503050406030204" pitchFamily="18" charset="0"/>
                                        </a:rPr>
                                        <m:t>𝑦</m:t>
                                      </m:r>
                                    </m:sub>
                                  </m:sSub>
                                  <m:r>
                                    <a:rPr lang="en-IL" sz="1200">
                                      <a:latin typeface="Cambria Math" panose="02040503050406030204" pitchFamily="18" charset="0"/>
                                    </a:rPr>
                                    <m:t>−</m:t>
                                  </m:r>
                                  <m:r>
                                    <a:rPr lang="en-IL" sz="1200" i="1">
                                      <a:latin typeface="Cambria Math" panose="02040503050406030204" pitchFamily="18" charset="0"/>
                                    </a:rPr>
                                    <m:t>𝑘</m:t>
                                  </m:r>
                                </m:e>
                                <m:sub>
                                  <m:r>
                                    <a:rPr lang="en-IL" sz="1200" i="1">
                                      <a:latin typeface="Cambria Math" panose="02040503050406030204" pitchFamily="18" charset="0"/>
                                    </a:rPr>
                                    <m:t>𝑦</m:t>
                                  </m:r>
                                </m:sub>
                              </m:sSub>
                            </m:e>
                          </m:d>
                          <m:sSub>
                            <m:sSubPr>
                              <m:ctrlPr>
                                <a:rPr lang="en-IL" sz="1200" i="1">
                                  <a:latin typeface="Cambria Math" panose="02040503050406030204" pitchFamily="18" charset="0"/>
                                </a:rPr>
                              </m:ctrlPr>
                            </m:sSubPr>
                            <m:e>
                              <m:acc>
                                <m:accPr>
                                  <m:chr m:val="̂"/>
                                  <m:ctrlPr>
                                    <a:rPr lang="en-IL" sz="1200" i="1">
                                      <a:latin typeface="Cambria Math" panose="02040503050406030204" pitchFamily="18" charset="0"/>
                                    </a:rPr>
                                  </m:ctrlPr>
                                </m:accPr>
                                <m:e>
                                  <m:r>
                                    <a:rPr lang="en-IL" sz="1200" i="1">
                                      <a:latin typeface="Cambria Math" panose="02040503050406030204" pitchFamily="18" charset="0"/>
                                    </a:rPr>
                                    <m:t>𝐸</m:t>
                                  </m:r>
                                </m:e>
                              </m:acc>
                            </m:e>
                            <m:sub>
                              <m:r>
                                <a:rPr lang="en-IL" sz="1200" i="1">
                                  <a:latin typeface="Cambria Math" panose="02040503050406030204" pitchFamily="18" charset="0"/>
                                </a:rPr>
                                <m:t>𝑠𝑜𝑢𝑟𝑐𝑒</m:t>
                              </m:r>
                            </m:sub>
                          </m:sSub>
                          <m:d>
                            <m:dPr>
                              <m:ctrlPr>
                                <a:rPr lang="en-IL" sz="1200" i="1">
                                  <a:latin typeface="Cambria Math" panose="02040503050406030204" pitchFamily="18" charset="0"/>
                                </a:rPr>
                              </m:ctrlPr>
                            </m:dPr>
                            <m:e>
                              <m:sSub>
                                <m:sSubPr>
                                  <m:ctrlPr>
                                    <a:rPr lang="en-IL" sz="1200" i="1">
                                      <a:latin typeface="Cambria Math" panose="02040503050406030204" pitchFamily="18" charset="0"/>
                                    </a:rPr>
                                  </m:ctrlPr>
                                </m:sSubPr>
                                <m:e>
                                  <m:r>
                                    <a:rPr lang="en-IL" sz="1200" i="1">
                                      <a:latin typeface="Cambria Math" panose="02040503050406030204" pitchFamily="18" charset="0"/>
                                    </a:rPr>
                                    <m:t>𝑘</m:t>
                                  </m:r>
                                </m:e>
                                <m:sub>
                                  <m:r>
                                    <a:rPr lang="en-IL" sz="1200" i="1">
                                      <a:latin typeface="Cambria Math" panose="02040503050406030204" pitchFamily="18" charset="0"/>
                                    </a:rPr>
                                    <m:t>𝑥</m:t>
                                  </m:r>
                                </m:sub>
                              </m:sSub>
                              <m:r>
                                <a:rPr lang="en-IL" sz="1200">
                                  <a:latin typeface="Cambria Math" panose="02040503050406030204" pitchFamily="18" charset="0"/>
                                </a:rPr>
                                <m:t>,</m:t>
                              </m:r>
                              <m:sSub>
                                <m:sSubPr>
                                  <m:ctrlPr>
                                    <a:rPr lang="en-IL" sz="1200" i="1">
                                      <a:latin typeface="Cambria Math" panose="02040503050406030204" pitchFamily="18" charset="0"/>
                                    </a:rPr>
                                  </m:ctrlPr>
                                </m:sSubPr>
                                <m:e>
                                  <m:r>
                                    <a:rPr lang="en-IL" sz="1200" i="1">
                                      <a:latin typeface="Cambria Math" panose="02040503050406030204" pitchFamily="18" charset="0"/>
                                    </a:rPr>
                                    <m:t>𝑘</m:t>
                                  </m:r>
                                </m:e>
                                <m:sub>
                                  <m:r>
                                    <a:rPr lang="en-IL" sz="1200" i="1">
                                      <a:latin typeface="Cambria Math" panose="02040503050406030204" pitchFamily="18" charset="0"/>
                                    </a:rPr>
                                    <m:t>𝑦</m:t>
                                  </m:r>
                                </m:sub>
                              </m:sSub>
                              <m:r>
                                <a:rPr lang="en-IL" sz="1200">
                                  <a:latin typeface="Cambria Math" panose="02040503050406030204" pitchFamily="18" charset="0"/>
                                </a:rPr>
                                <m:t>;−</m:t>
                              </m:r>
                              <m:sSub>
                                <m:sSubPr>
                                  <m:ctrlPr>
                                    <a:rPr lang="en-IL" sz="1200" i="1">
                                      <a:latin typeface="Cambria Math" panose="02040503050406030204" pitchFamily="18" charset="0"/>
                                    </a:rPr>
                                  </m:ctrlPr>
                                </m:sSubPr>
                                <m:e>
                                  <m:r>
                                    <a:rPr lang="en-IL" sz="1200" i="1">
                                      <a:latin typeface="Cambria Math" panose="02040503050406030204" pitchFamily="18" charset="0"/>
                                    </a:rPr>
                                    <m:t>𝑧</m:t>
                                  </m:r>
                                </m:e>
                                <m:sub>
                                  <m:r>
                                    <a:rPr lang="en-IL" sz="1200">
                                      <a:latin typeface="Cambria Math" panose="02040503050406030204" pitchFamily="18" charset="0"/>
                                    </a:rPr>
                                    <m:t>0</m:t>
                                  </m:r>
                                </m:sub>
                              </m:sSub>
                            </m:e>
                          </m:d>
                          <m:sSup>
                            <m:sSupPr>
                              <m:ctrlPr>
                                <a:rPr lang="en-IL" sz="1200" i="1">
                                  <a:latin typeface="Cambria Math" panose="02040503050406030204" pitchFamily="18" charset="0"/>
                                </a:rPr>
                              </m:ctrlPr>
                            </m:sSupPr>
                            <m:e>
                              <m:r>
                                <a:rPr lang="en-IL" sz="1200" i="1">
                                  <a:latin typeface="Cambria Math" panose="02040503050406030204" pitchFamily="18" charset="0"/>
                                </a:rPr>
                                <m:t>𝑒</m:t>
                              </m:r>
                            </m:e>
                            <m:sup>
                              <m:r>
                                <a:rPr lang="en-IL" sz="1200" i="1">
                                  <a:latin typeface="Cambria Math" panose="02040503050406030204" pitchFamily="18" charset="0"/>
                                </a:rPr>
                                <m:t>𝑖</m:t>
                              </m:r>
                              <m:sSub>
                                <m:sSubPr>
                                  <m:ctrlPr>
                                    <a:rPr lang="en-IL" sz="1200" i="1">
                                      <a:latin typeface="Cambria Math" panose="02040503050406030204" pitchFamily="18" charset="0"/>
                                    </a:rPr>
                                  </m:ctrlPr>
                                </m:sSubPr>
                                <m:e>
                                  <m:r>
                                    <a:rPr lang="en-IL" sz="1200" i="1">
                                      <a:latin typeface="Cambria Math" panose="02040503050406030204" pitchFamily="18" charset="0"/>
                                    </a:rPr>
                                    <m:t>𝑘</m:t>
                                  </m:r>
                                </m:e>
                                <m:sub>
                                  <m:r>
                                    <a:rPr lang="en-IL" sz="1200" i="1">
                                      <a:latin typeface="Cambria Math" panose="02040503050406030204" pitchFamily="18" charset="0"/>
                                    </a:rPr>
                                    <m:t>𝑧</m:t>
                                  </m:r>
                                  <m:r>
                                    <a:rPr lang="en-IL" sz="1200">
                                      <a:latin typeface="Cambria Math" panose="02040503050406030204" pitchFamily="18" charset="0"/>
                                    </a:rPr>
                                    <m:t>1</m:t>
                                  </m:r>
                                </m:sub>
                              </m:sSub>
                              <m:sSub>
                                <m:sSubPr>
                                  <m:ctrlPr>
                                    <a:rPr lang="en-IL" sz="1200" i="1">
                                      <a:latin typeface="Cambria Math" panose="02040503050406030204" pitchFamily="18" charset="0"/>
                                    </a:rPr>
                                  </m:ctrlPr>
                                </m:sSubPr>
                                <m:e>
                                  <m:r>
                                    <a:rPr lang="en-IL" sz="1200" i="1">
                                      <a:latin typeface="Cambria Math" panose="02040503050406030204" pitchFamily="18" charset="0"/>
                                    </a:rPr>
                                    <m:t>𝑧</m:t>
                                  </m:r>
                                </m:e>
                                <m:sub>
                                  <m:r>
                                    <a:rPr lang="en-IL" sz="1200">
                                      <a:latin typeface="Cambria Math" panose="02040503050406030204" pitchFamily="18" charset="0"/>
                                    </a:rPr>
                                    <m:t>0</m:t>
                                  </m:r>
                                </m:sub>
                              </m:sSub>
                            </m:sup>
                          </m:sSup>
                          <m:r>
                            <a:rPr lang="en-IL" sz="1200" i="1">
                              <a:latin typeface="Cambria Math" panose="02040503050406030204" pitchFamily="18" charset="0"/>
                            </a:rPr>
                            <m:t>𝑑</m:t>
                          </m:r>
                          <m:sSub>
                            <m:sSubPr>
                              <m:ctrlPr>
                                <a:rPr lang="en-IL" sz="1200" i="1">
                                  <a:latin typeface="Cambria Math" panose="02040503050406030204" pitchFamily="18" charset="0"/>
                                </a:rPr>
                              </m:ctrlPr>
                            </m:sSubPr>
                            <m:e>
                              <m:r>
                                <a:rPr lang="en-IL" sz="1200" i="1">
                                  <a:latin typeface="Cambria Math" panose="02040503050406030204" pitchFamily="18" charset="0"/>
                                </a:rPr>
                                <m:t>𝑘</m:t>
                              </m:r>
                            </m:e>
                            <m:sub>
                              <m:r>
                                <a:rPr lang="en-IL" sz="1200" i="1">
                                  <a:latin typeface="Cambria Math" panose="02040503050406030204" pitchFamily="18" charset="0"/>
                                </a:rPr>
                                <m:t>𝑥</m:t>
                              </m:r>
                            </m:sub>
                          </m:sSub>
                          <m:r>
                            <a:rPr lang="en-IL" sz="1200" i="1">
                              <a:latin typeface="Cambria Math" panose="02040503050406030204" pitchFamily="18" charset="0"/>
                            </a:rPr>
                            <m:t>𝑑</m:t>
                          </m:r>
                          <m:sSub>
                            <m:sSubPr>
                              <m:ctrlPr>
                                <a:rPr lang="en-IL" sz="1200" i="1">
                                  <a:latin typeface="Cambria Math" panose="02040503050406030204" pitchFamily="18" charset="0"/>
                                </a:rPr>
                              </m:ctrlPr>
                            </m:sSubPr>
                            <m:e>
                              <m:r>
                                <a:rPr lang="en-IL" sz="1200" i="1">
                                  <a:latin typeface="Cambria Math" panose="02040503050406030204" pitchFamily="18" charset="0"/>
                                </a:rPr>
                                <m:t>𝑘</m:t>
                              </m:r>
                            </m:e>
                            <m:sub>
                              <m:r>
                                <a:rPr lang="en-IL" sz="1200" i="1">
                                  <a:latin typeface="Cambria Math" panose="02040503050406030204" pitchFamily="18" charset="0"/>
                                </a:rPr>
                                <m:t>𝑦</m:t>
                              </m:r>
                            </m:sub>
                          </m:sSub>
                        </m:e>
                      </m:nary>
                    </m:oMath>
                  </m:oMathPara>
                </a14:m>
                <a:endParaRPr lang="en-IL" sz="1200" dirty="0"/>
              </a:p>
            </p:txBody>
          </p:sp>
        </mc:Choice>
        <mc:Fallback xmlns="">
          <p:sp>
            <p:nvSpPr>
              <p:cNvPr id="15" name="Rectangle 14">
                <a:extLst>
                  <a:ext uri="{FF2B5EF4-FFF2-40B4-BE49-F238E27FC236}">
                    <a16:creationId xmlns:a16="http://schemas.microsoft.com/office/drawing/2014/main" id="{BAC2C00A-14C7-4BC0-9354-15640031BA1E}"/>
                  </a:ext>
                </a:extLst>
              </p:cNvPr>
              <p:cNvSpPr>
                <a:spLocks noRot="1" noChangeAspect="1" noMove="1" noResize="1" noEditPoints="1" noAdjustHandles="1" noChangeArrowheads="1" noChangeShapeType="1" noTextEdit="1"/>
              </p:cNvSpPr>
              <p:nvPr/>
            </p:nvSpPr>
            <p:spPr>
              <a:xfrm>
                <a:off x="2341266" y="3333103"/>
                <a:ext cx="4572000" cy="632096"/>
              </a:xfrm>
              <a:prstGeom prst="rect">
                <a:avLst/>
              </a:prstGeom>
              <a:blipFill>
                <a:blip r:embed="rId5"/>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01DABDFC-5BA5-4671-A567-AC0E7C6F7399}"/>
                  </a:ext>
                </a:extLst>
              </p:cNvPr>
              <p:cNvSpPr/>
              <p:nvPr/>
            </p:nvSpPr>
            <p:spPr>
              <a:xfrm>
                <a:off x="606442" y="1693092"/>
                <a:ext cx="7906655" cy="1057790"/>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
                </a:pPr>
                <a:r>
                  <a:rPr lang="en-US" sz="1400" dirty="0">
                    <a:solidFill>
                      <a:srgbClr val="FF0000"/>
                    </a:solidFill>
                    <a:latin typeface="Palatino Linotype" panose="02040502050505030304" pitchFamily="18" charset="0"/>
                    <a:ea typeface="Calibri" panose="020F0502020204030204" pitchFamily="34" charset="0"/>
                    <a:cs typeface="Arial" panose="020B0604020202020204" pitchFamily="34" charset="0"/>
                  </a:rPr>
                  <a:t>Where </a:t>
                </a:r>
                <a:r>
                  <a:rPr lang="en-IL" sz="1400" i="1" dirty="0">
                    <a:solidFill>
                      <a:srgbClr val="FF0000"/>
                    </a:solidFill>
                    <a:latin typeface="Palatino Linotype" panose="02040502050505030304" pitchFamily="18" charset="0"/>
                    <a:ea typeface="Calibri" panose="020F0502020204030204" pitchFamily="34" charset="0"/>
                    <a:cs typeface="Arial" panose="020B0604020202020204" pitchFamily="34" charset="0"/>
                  </a:rPr>
                  <a:t>T (x, y)</a:t>
                </a:r>
                <a:r>
                  <a:rPr lang="en-US" sz="1400" dirty="0">
                    <a:solidFill>
                      <a:srgbClr val="FF0000"/>
                    </a:solidFill>
                    <a:latin typeface="Palatino Linotype" panose="02040502050505030304" pitchFamily="18" charset="0"/>
                    <a:ea typeface="Calibri" panose="020F0502020204030204" pitchFamily="34" charset="0"/>
                    <a:cs typeface="Arial" panose="020B0604020202020204" pitchFamily="34" charset="0"/>
                  </a:rPr>
                  <a:t> is the transmission function of the sample. </a:t>
                </a:r>
                <a:r>
                  <a:rPr lang="en-IL" sz="1400" dirty="0">
                    <a:solidFill>
                      <a:srgbClr val="FF0000"/>
                    </a:solidFill>
                    <a:latin typeface="Palatino Linotype" panose="02040502050505030304" pitchFamily="18" charset="0"/>
                    <a:ea typeface="Calibri" panose="020F0502020204030204" pitchFamily="34" charset="0"/>
                    <a:cs typeface="Arial" panose="020B0604020202020204" pitchFamily="34" charset="0"/>
                  </a:rPr>
                  <a:t>The multiplication of </a:t>
                </a:r>
                <a:r>
                  <a:rPr lang="en-IL" sz="1400" i="1" dirty="0">
                    <a:solidFill>
                      <a:srgbClr val="FF0000"/>
                    </a:solidFill>
                    <a:latin typeface="Palatino Linotype" panose="02040502050505030304" pitchFamily="18" charset="0"/>
                    <a:ea typeface="Calibri" panose="020F0502020204030204" pitchFamily="34" charset="0"/>
                    <a:cs typeface="Arial" panose="020B0604020202020204" pitchFamily="34" charset="0"/>
                  </a:rPr>
                  <a:t>T </a:t>
                </a:r>
                <a:r>
                  <a:rPr lang="en-IL" sz="1400" dirty="0">
                    <a:solidFill>
                      <a:srgbClr val="FF0000"/>
                    </a:solidFill>
                    <a:latin typeface="Palatino Linotype" panose="02040502050505030304" pitchFamily="18" charset="0"/>
                    <a:ea typeface="Calibri" panose="020F0502020204030204" pitchFamily="34" charset="0"/>
                    <a:cs typeface="Arial" panose="020B0604020202020204" pitchFamily="34" charset="0"/>
                  </a:rPr>
                  <a:t>and </a:t>
                </a:r>
                <a14:m>
                  <m:oMath xmlns:m="http://schemas.openxmlformats.org/officeDocument/2006/math">
                    <m:sSub>
                      <m:sSubPr>
                        <m:ctrlPr>
                          <a:rPr lang="en-IL" sz="1400" i="1">
                            <a:solidFill>
                              <a:srgbClr val="FF0000"/>
                            </a:solidFill>
                            <a:latin typeface="Cambria Math" panose="02040503050406030204" pitchFamily="18" charset="0"/>
                            <a:ea typeface="Calibri" panose="020F0502020204030204" pitchFamily="34" charset="0"/>
                            <a:cs typeface="Arial" panose="020B0604020202020204" pitchFamily="34" charset="0"/>
                          </a:rPr>
                        </m:ctrlPr>
                      </m:sSubPr>
                      <m:e>
                        <m:r>
                          <a:rPr lang="en-US" sz="1400" b="1" i="1">
                            <a:solidFill>
                              <a:srgbClr val="FF0000"/>
                            </a:solidFill>
                            <a:latin typeface="Cambria Math" panose="02040503050406030204" pitchFamily="18" charset="0"/>
                            <a:ea typeface="Calibri" panose="020F0502020204030204" pitchFamily="34" charset="0"/>
                            <a:cs typeface="Arial" panose="020B0604020202020204" pitchFamily="34" charset="0"/>
                          </a:rPr>
                          <m:t>𝑬</m:t>
                        </m:r>
                      </m:e>
                      <m:sub>
                        <m:r>
                          <a:rPr lang="en-US" sz="1400" i="1">
                            <a:solidFill>
                              <a:srgbClr val="FF0000"/>
                            </a:solidFill>
                            <a:latin typeface="Cambria Math" panose="02040503050406030204" pitchFamily="18" charset="0"/>
                            <a:ea typeface="Calibri" panose="020F0502020204030204" pitchFamily="34" charset="0"/>
                            <a:cs typeface="Arial" panose="020B0604020202020204" pitchFamily="34" charset="0"/>
                          </a:rPr>
                          <m:t>𝑠𝑜𝑢𝑟𝑐𝑒</m:t>
                        </m:r>
                      </m:sub>
                    </m:sSub>
                  </m:oMath>
                </a14:m>
                <a:r>
                  <a:rPr lang="en-IL" sz="1400" dirty="0">
                    <a:solidFill>
                      <a:srgbClr val="FF0000"/>
                    </a:solidFill>
                    <a:latin typeface="Palatino Linotype" panose="02040502050505030304" pitchFamily="18" charset="0"/>
                    <a:ea typeface="Calibri" panose="020F0502020204030204" pitchFamily="34" charset="0"/>
                    <a:cs typeface="Arial" panose="020B0604020202020204" pitchFamily="34" charset="0"/>
                  </a:rPr>
                  <a:t> in direct space becomes a convolution in Fourier space</a:t>
                </a:r>
                <a:r>
                  <a:rPr lang="en-US" sz="1400" dirty="0">
                    <a:solidFill>
                      <a:srgbClr val="FF0000"/>
                    </a:solidFill>
                    <a:latin typeface="Palatino Linotype" panose="02040502050505030304" pitchFamily="18" charset="0"/>
                    <a:ea typeface="Calibri" panose="020F0502020204030204" pitchFamily="34" charset="0"/>
                    <a:cs typeface="Arial" panose="020B0604020202020204" pitchFamily="34" charset="0"/>
                  </a:rPr>
                  <a:t> and the Fourier spectrum of </a:t>
                </a:r>
                <a14:m>
                  <m:oMath xmlns:m="http://schemas.openxmlformats.org/officeDocument/2006/math">
                    <m:sSub>
                      <m:sSubPr>
                        <m:ctrlPr>
                          <a:rPr lang="en-IL" sz="1400" i="1">
                            <a:solidFill>
                              <a:srgbClr val="FF0000"/>
                            </a:solidFill>
                            <a:latin typeface="Cambria Math" panose="02040503050406030204" pitchFamily="18" charset="0"/>
                            <a:ea typeface="Calibri" panose="020F0502020204030204" pitchFamily="34" charset="0"/>
                            <a:cs typeface="Arial" panose="020B0604020202020204" pitchFamily="34" charset="0"/>
                          </a:rPr>
                        </m:ctrlPr>
                      </m:sSubPr>
                      <m:e>
                        <m:r>
                          <a:rPr lang="en-US" sz="1400" b="1" i="1">
                            <a:solidFill>
                              <a:srgbClr val="FF0000"/>
                            </a:solidFill>
                            <a:latin typeface="Cambria Math" panose="02040503050406030204" pitchFamily="18" charset="0"/>
                            <a:ea typeface="Calibri" panose="020F0502020204030204" pitchFamily="34" charset="0"/>
                            <a:cs typeface="Arial" panose="020B0604020202020204" pitchFamily="34" charset="0"/>
                          </a:rPr>
                          <m:t>𝑬</m:t>
                        </m:r>
                      </m:e>
                      <m:sub>
                        <m:r>
                          <a:rPr lang="en-US" sz="1400" i="1">
                            <a:solidFill>
                              <a:srgbClr val="FF0000"/>
                            </a:solidFill>
                            <a:latin typeface="Cambria Math" panose="02040503050406030204" pitchFamily="18" charset="0"/>
                            <a:ea typeface="Calibri" panose="020F0502020204030204" pitchFamily="34" charset="0"/>
                            <a:cs typeface="Arial" panose="020B0604020202020204" pitchFamily="34" charset="0"/>
                          </a:rPr>
                          <m:t>𝑠𝑎𝑚𝑝𝑙𝑒</m:t>
                        </m:r>
                        <m:r>
                          <a:rPr lang="en-US" sz="1400" i="1">
                            <a:solidFill>
                              <a:srgbClr val="FF0000"/>
                            </a:solidFill>
                            <a:latin typeface="Cambria Math" panose="02040503050406030204" pitchFamily="18" charset="0"/>
                            <a:ea typeface="Calibri" panose="020F0502020204030204" pitchFamily="34" charset="0"/>
                            <a:cs typeface="Arial" panose="020B0604020202020204" pitchFamily="34" charset="0"/>
                          </a:rPr>
                          <m:t> </m:t>
                        </m:r>
                      </m:sub>
                    </m:sSub>
                  </m:oMath>
                </a14:m>
                <a:r>
                  <a:rPr lang="en-US" sz="1400" dirty="0">
                    <a:solidFill>
                      <a:srgbClr val="FF0000"/>
                    </a:solidFill>
                    <a:latin typeface="Palatino Linotype" panose="02040502050505030304" pitchFamily="18" charset="0"/>
                    <a:ea typeface="Times New Roman" panose="02020603050405020304" pitchFamily="18" charset="0"/>
                    <a:cs typeface="Arial" panose="020B0604020202020204" pitchFamily="34" charset="0"/>
                  </a:rPr>
                  <a:t> </a:t>
                </a:r>
                <a:r>
                  <a:rPr lang="en-US" sz="1400" dirty="0">
                    <a:solidFill>
                      <a:srgbClr val="FF0000"/>
                    </a:solidFill>
                    <a:latin typeface="Palatino Linotype" panose="02040502050505030304" pitchFamily="18" charset="0"/>
                    <a:ea typeface="Calibri" panose="020F0502020204030204" pitchFamily="34" charset="0"/>
                    <a:cs typeface="Arial" panose="020B0604020202020204" pitchFamily="34" charset="0"/>
                  </a:rPr>
                  <a:t>can be written as : </a:t>
                </a:r>
                <a:endParaRPr lang="en-IL" sz="14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6" name="Rectangle 15">
                <a:extLst>
                  <a:ext uri="{FF2B5EF4-FFF2-40B4-BE49-F238E27FC236}">
                    <a16:creationId xmlns:a16="http://schemas.microsoft.com/office/drawing/2014/main" id="{01DABDFC-5BA5-4671-A567-AC0E7C6F7399}"/>
                  </a:ext>
                </a:extLst>
              </p:cNvPr>
              <p:cNvSpPr>
                <a:spLocks noRot="1" noChangeAspect="1" noMove="1" noResize="1" noEditPoints="1" noAdjustHandles="1" noChangeArrowheads="1" noChangeShapeType="1" noTextEdit="1"/>
              </p:cNvSpPr>
              <p:nvPr/>
            </p:nvSpPr>
            <p:spPr>
              <a:xfrm>
                <a:off x="606442" y="1693092"/>
                <a:ext cx="7906655" cy="1057790"/>
              </a:xfrm>
              <a:prstGeom prst="rect">
                <a:avLst/>
              </a:prstGeom>
              <a:blipFill>
                <a:blip r:embed="rId6"/>
                <a:stretch>
                  <a:fillRect l="-77" b="-4624"/>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CCBD184-5BFF-4D05-BD70-FD7357742493}"/>
                  </a:ext>
                </a:extLst>
              </p:cNvPr>
              <p:cNvSpPr/>
              <p:nvPr/>
            </p:nvSpPr>
            <p:spPr>
              <a:xfrm>
                <a:off x="873818" y="1237256"/>
                <a:ext cx="4311790" cy="33977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IL" sz="1400" b="1" i="1">
                              <a:latin typeface="Cambria Math" panose="02040503050406030204" pitchFamily="18" charset="0"/>
                            </a:rPr>
                          </m:ctrlPr>
                        </m:dPr>
                        <m:e>
                          <m:sSub>
                            <m:sSubPr>
                              <m:ctrlPr>
                                <a:rPr lang="en-IL" sz="1400" b="1" i="1">
                                  <a:latin typeface="Cambria Math" panose="02040503050406030204" pitchFamily="18" charset="0"/>
                                </a:rPr>
                              </m:ctrlPr>
                            </m:sSubPr>
                            <m:e>
                              <m:r>
                                <a:rPr lang="en-IL" sz="1400" b="1">
                                  <a:latin typeface="Cambria Math" panose="02040503050406030204" pitchFamily="18" charset="0"/>
                                </a:rPr>
                                <m:t>𝐄</m:t>
                              </m:r>
                            </m:e>
                            <m:sub>
                              <m:r>
                                <a:rPr lang="en-IL" sz="1400" i="1">
                                  <a:latin typeface="Cambria Math" panose="02040503050406030204" pitchFamily="18" charset="0"/>
                                </a:rPr>
                                <m:t>𝑠𝑎𝑚𝑝𝑙𝑒</m:t>
                              </m:r>
                            </m:sub>
                          </m:sSub>
                          <m:r>
                            <a:rPr lang="en-IL" sz="1400">
                              <a:latin typeface="Cambria Math" panose="02040503050406030204" pitchFamily="18" charset="0"/>
                            </a:rPr>
                            <m:t>(</m:t>
                          </m:r>
                          <m:r>
                            <a:rPr lang="en-IL" sz="1400" i="1">
                              <a:latin typeface="Cambria Math" panose="02040503050406030204" pitchFamily="18" charset="0"/>
                            </a:rPr>
                            <m:t>𝑥</m:t>
                          </m:r>
                          <m:r>
                            <a:rPr lang="en-IL" sz="1400">
                              <a:latin typeface="Cambria Math" panose="02040503050406030204" pitchFamily="18" charset="0"/>
                            </a:rPr>
                            <m:t>,</m:t>
                          </m:r>
                          <m:r>
                            <a:rPr lang="en-IL" sz="1400" i="1">
                              <a:latin typeface="Cambria Math" panose="02040503050406030204" pitchFamily="18" charset="0"/>
                            </a:rPr>
                            <m:t>𝑦</m:t>
                          </m:r>
                          <m:r>
                            <a:rPr lang="en-IL" sz="1400">
                              <a:latin typeface="Cambria Math" panose="02040503050406030204" pitchFamily="18" charset="0"/>
                            </a:rPr>
                            <m:t>;0)=</m:t>
                          </m:r>
                          <m:r>
                            <a:rPr lang="en-IL" sz="1400" i="1">
                              <a:latin typeface="Cambria Math" panose="02040503050406030204" pitchFamily="18" charset="0"/>
                            </a:rPr>
                            <m:t>𝑇</m:t>
                          </m:r>
                          <m:r>
                            <a:rPr lang="en-IL" sz="1400">
                              <a:latin typeface="Cambria Math" panose="02040503050406030204" pitchFamily="18" charset="0"/>
                            </a:rPr>
                            <m:t>(</m:t>
                          </m:r>
                          <m:r>
                            <a:rPr lang="en-IL" sz="1400" i="1">
                              <a:latin typeface="Cambria Math" panose="02040503050406030204" pitchFamily="18" charset="0"/>
                            </a:rPr>
                            <m:t>𝑥</m:t>
                          </m:r>
                          <m:r>
                            <a:rPr lang="en-IL" sz="1400">
                              <a:latin typeface="Cambria Math" panose="02040503050406030204" pitchFamily="18" charset="0"/>
                            </a:rPr>
                            <m:t>,</m:t>
                          </m:r>
                          <m:r>
                            <a:rPr lang="en-IL" sz="1400" i="1">
                              <a:latin typeface="Cambria Math" panose="02040503050406030204" pitchFamily="18" charset="0"/>
                            </a:rPr>
                            <m:t>𝑦</m:t>
                          </m:r>
                          <m:r>
                            <a:rPr lang="en-IL" sz="1400">
                              <a:latin typeface="Cambria Math" panose="02040503050406030204" pitchFamily="18" charset="0"/>
                            </a:rPr>
                            <m:t>)</m:t>
                          </m:r>
                          <m:sSub>
                            <m:sSubPr>
                              <m:ctrlPr>
                                <a:rPr lang="en-IL" sz="1400" i="1">
                                  <a:latin typeface="Cambria Math" panose="02040503050406030204" pitchFamily="18" charset="0"/>
                                </a:rPr>
                              </m:ctrlPr>
                            </m:sSubPr>
                            <m:e>
                              <m:r>
                                <a:rPr lang="en-IL" sz="1400" b="1">
                                  <a:latin typeface="Cambria Math" panose="02040503050406030204" pitchFamily="18" charset="0"/>
                                </a:rPr>
                                <m:t>𝐄</m:t>
                              </m:r>
                            </m:e>
                            <m:sub>
                              <m:r>
                                <a:rPr lang="en-IL" sz="1400" i="1">
                                  <a:latin typeface="Cambria Math" panose="02040503050406030204" pitchFamily="18" charset="0"/>
                                </a:rPr>
                                <m:t>𝑠𝑜𝑢𝑟𝑐𝑒</m:t>
                              </m:r>
                            </m:sub>
                          </m:sSub>
                          <m:r>
                            <a:rPr lang="en-IL" sz="1400">
                              <a:latin typeface="Cambria Math" panose="02040503050406030204" pitchFamily="18" charset="0"/>
                            </a:rPr>
                            <m:t>(</m:t>
                          </m:r>
                          <m:r>
                            <a:rPr lang="en-IL" sz="1400" i="1">
                              <a:latin typeface="Cambria Math" panose="02040503050406030204" pitchFamily="18" charset="0"/>
                            </a:rPr>
                            <m:t>𝑥</m:t>
                          </m:r>
                          <m:r>
                            <a:rPr lang="en-IL" sz="1400">
                              <a:latin typeface="Cambria Math" panose="02040503050406030204" pitchFamily="18" charset="0"/>
                            </a:rPr>
                            <m:t>,</m:t>
                          </m:r>
                          <m:r>
                            <a:rPr lang="en-IL" sz="1400" i="1">
                              <a:latin typeface="Cambria Math" panose="02040503050406030204" pitchFamily="18" charset="0"/>
                            </a:rPr>
                            <m:t>𝑦</m:t>
                          </m:r>
                          <m:r>
                            <a:rPr lang="en-IL" sz="1400">
                              <a:latin typeface="Cambria Math" panose="02040503050406030204" pitchFamily="18" charset="0"/>
                            </a:rPr>
                            <m:t>;0</m:t>
                          </m:r>
                        </m:e>
                      </m:d>
                    </m:oMath>
                  </m:oMathPara>
                </a14:m>
                <a:endParaRPr lang="en-IL" sz="1400" dirty="0"/>
              </a:p>
            </p:txBody>
          </p:sp>
        </mc:Choice>
        <mc:Fallback xmlns="">
          <p:sp>
            <p:nvSpPr>
              <p:cNvPr id="17" name="Rectangle 16">
                <a:extLst>
                  <a:ext uri="{FF2B5EF4-FFF2-40B4-BE49-F238E27FC236}">
                    <a16:creationId xmlns:a16="http://schemas.microsoft.com/office/drawing/2014/main" id="{6CCBD184-5BFF-4D05-BD70-FD7357742493}"/>
                  </a:ext>
                </a:extLst>
              </p:cNvPr>
              <p:cNvSpPr>
                <a:spLocks noRot="1" noChangeAspect="1" noMove="1" noResize="1" noEditPoints="1" noAdjustHandles="1" noChangeArrowheads="1" noChangeShapeType="1" noTextEdit="1"/>
              </p:cNvSpPr>
              <p:nvPr/>
            </p:nvSpPr>
            <p:spPr>
              <a:xfrm>
                <a:off x="873818" y="1237256"/>
                <a:ext cx="4311790" cy="339773"/>
              </a:xfrm>
              <a:prstGeom prst="rect">
                <a:avLst/>
              </a:prstGeom>
              <a:blipFill>
                <a:blip r:embed="rId7"/>
                <a:stretch>
                  <a:fillRect t="-133929" b="-205357"/>
                </a:stretch>
              </a:blipFill>
            </p:spPr>
            <p:txBody>
              <a:bodyPr/>
              <a:lstStyle/>
              <a:p>
                <a:r>
                  <a:rPr lang="en-IL">
                    <a:noFill/>
                  </a:rPr>
                  <a:t> </a:t>
                </a:r>
              </a:p>
            </p:txBody>
          </p:sp>
        </mc:Fallback>
      </mc:AlternateContent>
      <p:sp>
        <p:nvSpPr>
          <p:cNvPr id="19" name="Rectangle 18">
            <a:extLst>
              <a:ext uri="{FF2B5EF4-FFF2-40B4-BE49-F238E27FC236}">
                <a16:creationId xmlns:a16="http://schemas.microsoft.com/office/drawing/2014/main" id="{FBB073CF-DD83-4085-BBF5-699B7B7B44DD}"/>
              </a:ext>
            </a:extLst>
          </p:cNvPr>
          <p:cNvSpPr/>
          <p:nvPr/>
        </p:nvSpPr>
        <p:spPr>
          <a:xfrm>
            <a:off x="346753" y="826436"/>
            <a:ext cx="8642481" cy="705578"/>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Ø"/>
            </a:pPr>
            <a:r>
              <a:rPr lang="en-US" sz="1400" dirty="0">
                <a:latin typeface="Palatino Linotype" panose="02040502050505030304" pitchFamily="18" charset="0"/>
                <a:ea typeface="Calibri" panose="020F0502020204030204" pitchFamily="34" charset="0"/>
                <a:cs typeface="Arial" panose="020B0604020202020204" pitchFamily="34" charset="0"/>
              </a:rPr>
              <a:t>After the interaction of the source field with the sample, the transmitted field is calculated at sample plane:</a:t>
            </a:r>
            <a:endParaRPr lang="en-IL" sz="1400" dirty="0">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3DF6DD16-C2ED-48AA-8CB0-AA0180D4C459}"/>
                  </a:ext>
                </a:extLst>
              </p:cNvPr>
              <p:cNvSpPr/>
              <p:nvPr/>
            </p:nvSpPr>
            <p:spPr>
              <a:xfrm>
                <a:off x="606442" y="3874749"/>
                <a:ext cx="7534371" cy="1095941"/>
              </a:xfrm>
              <a:prstGeom prst="rect">
                <a:avLst/>
              </a:prstGeom>
            </p:spPr>
            <p:txBody>
              <a:bodyPr wrap="square">
                <a:spAutoFit/>
              </a:bodyPr>
              <a:lstStyle/>
              <a:p>
                <a:pPr marL="285750" indent="-285750">
                  <a:lnSpc>
                    <a:spcPct val="150000"/>
                  </a:lnSpc>
                  <a:spcAft>
                    <a:spcPts val="800"/>
                  </a:spcAft>
                  <a:buFont typeface="Wingdings" panose="05000000000000000000" pitchFamily="2" charset="2"/>
                  <a:buChar char="§"/>
                </a:pPr>
                <a:r>
                  <a:rPr lang="en-US" sz="1400" dirty="0">
                    <a:solidFill>
                      <a:srgbClr val="FF0000"/>
                    </a:solidFill>
                    <a:latin typeface="Palatino Linotype" panose="02040502050505030304" pitchFamily="18" charset="0"/>
                    <a:ea typeface="Calibri" panose="020F0502020204030204" pitchFamily="34" charset="0"/>
                    <a:cs typeface="Arial" panose="020B0604020202020204" pitchFamily="34" charset="0"/>
                  </a:rPr>
                  <a:t>Where </a:t>
                </a:r>
                <a14:m>
                  <m:oMath xmlns:m="http://schemas.openxmlformats.org/officeDocument/2006/math">
                    <m:acc>
                      <m:accPr>
                        <m:chr m:val="̂"/>
                        <m:ctrlPr>
                          <a:rPr lang="en-IL" sz="1400" i="1">
                            <a:solidFill>
                              <a:srgbClr val="FF0000"/>
                            </a:solidFill>
                            <a:latin typeface="Cambria Math" panose="02040503050406030204" pitchFamily="18" charset="0"/>
                            <a:ea typeface="Calibri" panose="020F0502020204030204" pitchFamily="34" charset="0"/>
                            <a:cs typeface="Arial" panose="020B0604020202020204" pitchFamily="34" charset="0"/>
                          </a:rPr>
                        </m:ctrlPr>
                      </m:accPr>
                      <m:e>
                        <m:r>
                          <a:rPr lang="en-US" sz="1400" i="1">
                            <a:solidFill>
                              <a:srgbClr val="FF0000"/>
                            </a:solidFill>
                            <a:latin typeface="Cambria Math" panose="02040503050406030204" pitchFamily="18" charset="0"/>
                            <a:ea typeface="Calibri" panose="020F0502020204030204" pitchFamily="34" charset="0"/>
                            <a:cs typeface="Arial" panose="020B0604020202020204" pitchFamily="34" charset="0"/>
                          </a:rPr>
                          <m:t>𝑇</m:t>
                        </m:r>
                      </m:e>
                    </m:acc>
                    <m:r>
                      <a:rPr lang="en-US" sz="1400" i="1">
                        <a:solidFill>
                          <a:srgbClr val="FF0000"/>
                        </a:solidFill>
                        <a:latin typeface="Cambria Math" panose="02040503050406030204" pitchFamily="18" charset="0"/>
                        <a:ea typeface="Calibri" panose="020F0502020204030204" pitchFamily="34" charset="0"/>
                        <a:cs typeface="Arial" panose="020B0604020202020204" pitchFamily="34" charset="0"/>
                      </a:rPr>
                      <m:t>(</m:t>
                    </m:r>
                    <m:sSub>
                      <m:sSubPr>
                        <m:ctrlPr>
                          <a:rPr lang="en-IL" sz="1400" i="1">
                            <a:solidFill>
                              <a:srgbClr val="FF0000"/>
                            </a:solidFill>
                            <a:latin typeface="Cambria Math" panose="02040503050406030204" pitchFamily="18" charset="0"/>
                            <a:ea typeface="Calibri" panose="020F0502020204030204" pitchFamily="34" charset="0"/>
                            <a:cs typeface="Arial" panose="020B0604020202020204" pitchFamily="34" charset="0"/>
                          </a:rPr>
                        </m:ctrlPr>
                      </m:sSubPr>
                      <m:e>
                        <m:sSup>
                          <m:sSupPr>
                            <m:ctrlPr>
                              <a:rPr lang="en-IL" sz="1400" i="1">
                                <a:solidFill>
                                  <a:srgbClr val="FF0000"/>
                                </a:solidFill>
                                <a:latin typeface="Cambria Math" panose="02040503050406030204" pitchFamily="18" charset="0"/>
                                <a:ea typeface="Calibri" panose="020F0502020204030204" pitchFamily="34" charset="0"/>
                                <a:cs typeface="Arial" panose="020B0604020202020204" pitchFamily="34" charset="0"/>
                              </a:rPr>
                            </m:ctrlPr>
                          </m:sSupPr>
                          <m:e>
                            <m:r>
                              <a:rPr lang="en-US" sz="1400" i="1">
                                <a:solidFill>
                                  <a:srgbClr val="FF0000"/>
                                </a:solidFill>
                                <a:latin typeface="Cambria Math" panose="02040503050406030204" pitchFamily="18" charset="0"/>
                                <a:ea typeface="Calibri" panose="020F0502020204030204" pitchFamily="34" charset="0"/>
                                <a:cs typeface="Arial" panose="020B0604020202020204" pitchFamily="34" charset="0"/>
                              </a:rPr>
                              <m:t>𝑘</m:t>
                            </m:r>
                          </m:e>
                          <m:sup>
                            <m:r>
                              <a:rPr lang="en-US" sz="1400" i="1">
                                <a:solidFill>
                                  <a:srgbClr val="FF0000"/>
                                </a:solidFill>
                                <a:latin typeface="Cambria Math" panose="02040503050406030204" pitchFamily="18" charset="0"/>
                                <a:ea typeface="Calibri" panose="020F0502020204030204" pitchFamily="34" charset="0"/>
                                <a:cs typeface="Arial" panose="020B0604020202020204" pitchFamily="34" charset="0"/>
                              </a:rPr>
                              <m:t>′</m:t>
                            </m:r>
                          </m:sup>
                        </m:sSup>
                      </m:e>
                      <m:sub>
                        <m:r>
                          <a:rPr lang="en-US" sz="1400" i="1">
                            <a:solidFill>
                              <a:srgbClr val="FF0000"/>
                            </a:solidFill>
                            <a:latin typeface="Cambria Math" panose="02040503050406030204" pitchFamily="18" charset="0"/>
                            <a:ea typeface="Calibri" panose="020F0502020204030204" pitchFamily="34" charset="0"/>
                            <a:cs typeface="Arial" panose="020B0604020202020204" pitchFamily="34" charset="0"/>
                          </a:rPr>
                          <m:t>𝑥</m:t>
                        </m:r>
                      </m:sub>
                    </m:sSub>
                    <m:r>
                      <a:rPr lang="en-US" sz="1400" i="1">
                        <a:solidFill>
                          <a:srgbClr val="FF0000"/>
                        </a:solidFill>
                        <a:latin typeface="Cambria Math" panose="02040503050406030204" pitchFamily="18" charset="0"/>
                        <a:ea typeface="Calibri" panose="020F0502020204030204" pitchFamily="34" charset="0"/>
                        <a:cs typeface="Arial" panose="020B0604020202020204" pitchFamily="34" charset="0"/>
                      </a:rPr>
                      <m:t>,</m:t>
                    </m:r>
                    <m:sSub>
                      <m:sSubPr>
                        <m:ctrlPr>
                          <a:rPr lang="en-IL" sz="1400" i="1">
                            <a:solidFill>
                              <a:srgbClr val="FF0000"/>
                            </a:solidFill>
                            <a:latin typeface="Cambria Math" panose="02040503050406030204" pitchFamily="18" charset="0"/>
                            <a:ea typeface="Calibri" panose="020F0502020204030204" pitchFamily="34" charset="0"/>
                            <a:cs typeface="Arial" panose="020B0604020202020204" pitchFamily="34" charset="0"/>
                          </a:rPr>
                        </m:ctrlPr>
                      </m:sSubPr>
                      <m:e>
                        <m:sSup>
                          <m:sSupPr>
                            <m:ctrlPr>
                              <a:rPr lang="en-IL" sz="1400" i="1">
                                <a:solidFill>
                                  <a:srgbClr val="FF0000"/>
                                </a:solidFill>
                                <a:latin typeface="Cambria Math" panose="02040503050406030204" pitchFamily="18" charset="0"/>
                                <a:ea typeface="Calibri" panose="020F0502020204030204" pitchFamily="34" charset="0"/>
                                <a:cs typeface="Arial" panose="020B0604020202020204" pitchFamily="34" charset="0"/>
                              </a:rPr>
                            </m:ctrlPr>
                          </m:sSupPr>
                          <m:e>
                            <m:r>
                              <a:rPr lang="en-US" sz="1400" i="1">
                                <a:solidFill>
                                  <a:srgbClr val="FF0000"/>
                                </a:solidFill>
                                <a:latin typeface="Cambria Math" panose="02040503050406030204" pitchFamily="18" charset="0"/>
                                <a:ea typeface="Calibri" panose="020F0502020204030204" pitchFamily="34" charset="0"/>
                                <a:cs typeface="Arial" panose="020B0604020202020204" pitchFamily="34" charset="0"/>
                              </a:rPr>
                              <m:t>𝑘</m:t>
                            </m:r>
                          </m:e>
                          <m:sup>
                            <m:r>
                              <a:rPr lang="en-US" sz="1400" i="1">
                                <a:solidFill>
                                  <a:srgbClr val="FF0000"/>
                                </a:solidFill>
                                <a:latin typeface="Cambria Math" panose="02040503050406030204" pitchFamily="18" charset="0"/>
                                <a:ea typeface="Calibri" panose="020F0502020204030204" pitchFamily="34" charset="0"/>
                                <a:cs typeface="Arial" panose="020B0604020202020204" pitchFamily="34" charset="0"/>
                              </a:rPr>
                              <m:t>′</m:t>
                            </m:r>
                          </m:sup>
                        </m:sSup>
                      </m:e>
                      <m:sub>
                        <m:r>
                          <a:rPr lang="en-US" sz="1400" i="1">
                            <a:solidFill>
                              <a:srgbClr val="FF0000"/>
                            </a:solidFill>
                            <a:latin typeface="Cambria Math" panose="02040503050406030204" pitchFamily="18" charset="0"/>
                            <a:ea typeface="Calibri" panose="020F0502020204030204" pitchFamily="34" charset="0"/>
                            <a:cs typeface="Arial" panose="020B0604020202020204" pitchFamily="34" charset="0"/>
                          </a:rPr>
                          <m:t>𝑦</m:t>
                        </m:r>
                      </m:sub>
                    </m:sSub>
                    <m:r>
                      <a:rPr lang="en-US" sz="1400" i="1">
                        <a:solidFill>
                          <a:srgbClr val="FF0000"/>
                        </a:solidFill>
                        <a:latin typeface="Cambria Math" panose="02040503050406030204" pitchFamily="18" charset="0"/>
                        <a:ea typeface="Calibri" panose="020F0502020204030204" pitchFamily="34" charset="0"/>
                        <a:cs typeface="Arial" panose="020B0604020202020204" pitchFamily="34" charset="0"/>
                      </a:rPr>
                      <m:t>)</m:t>
                    </m:r>
                  </m:oMath>
                </a14:m>
                <a:r>
                  <a:rPr lang="en-US" sz="1400" dirty="0">
                    <a:solidFill>
                      <a:srgbClr val="FF0000"/>
                    </a:solidFill>
                    <a:latin typeface="Palatino Linotype" panose="02040502050505030304" pitchFamily="18" charset="0"/>
                    <a:ea typeface="Calibri" panose="020F0502020204030204" pitchFamily="34" charset="0"/>
                    <a:cs typeface="Arial" panose="020B0604020202020204" pitchFamily="34" charset="0"/>
                  </a:rPr>
                  <a:t> is the Fourier transformation of </a:t>
                </a:r>
                <a:r>
                  <a:rPr lang="en-US" sz="1400" i="1" dirty="0">
                    <a:solidFill>
                      <a:srgbClr val="FF0000"/>
                    </a:solidFill>
                    <a:latin typeface="Palatino Linotype" panose="02040502050505030304" pitchFamily="18" charset="0"/>
                    <a:ea typeface="Calibri" panose="020F0502020204030204" pitchFamily="34" charset="0"/>
                    <a:cs typeface="Arial" panose="020B0604020202020204" pitchFamily="34" charset="0"/>
                  </a:rPr>
                  <a:t>T</a:t>
                </a:r>
                <a:r>
                  <a:rPr lang="en-US" sz="1400" dirty="0">
                    <a:solidFill>
                      <a:srgbClr val="FF0000"/>
                    </a:solidFill>
                    <a:latin typeface="Palatino Linotype" panose="02040502050505030304" pitchFamily="18" charset="0"/>
                    <a:ea typeface="Calibri" panose="020F0502020204030204" pitchFamily="34" charset="0"/>
                    <a:cs typeface="Arial" panose="020B0604020202020204" pitchFamily="34" charset="0"/>
                  </a:rPr>
                  <a:t> and  </a:t>
                </a:r>
                <a14:m>
                  <m:oMath xmlns:m="http://schemas.openxmlformats.org/officeDocument/2006/math">
                    <m:sSub>
                      <m:sSubPr>
                        <m:ctrlPr>
                          <a:rPr lang="en-IL"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e>
                      <m:sub>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L"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ĸ</m:t>
                        </m:r>
                      </m:e>
                      <m:sub>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L"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𝑘</m:t>
                        </m:r>
                      </m:e>
                      <m:sub>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𝜖</m:t>
                    </m:r>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n-IL"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𝑦</m:t>
                        </m:r>
                      </m:e>
                    </m:d>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4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Here, </a:t>
                </a:r>
                <a14:m>
                  <m:oMath xmlns:m="http://schemas.openxmlformats.org/officeDocument/2006/math">
                    <m:sSub>
                      <m:sSubPr>
                        <m:ctrlPr>
                          <a:rPr lang="en-IL"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𝑘</m:t>
                        </m:r>
                      </m:e>
                      <m:sub>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𝑥</m:t>
                        </m:r>
                      </m:sub>
                    </m:sSub>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IL"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𝑘</m:t>
                        </m:r>
                      </m:e>
                      <m:sub>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𝑦</m:t>
                        </m:r>
                      </m:sub>
                    </m:sSub>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𝑎𝑛𝑑</m:t>
                    </m:r>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IL"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𝑘</m:t>
                        </m:r>
                      </m:e>
                      <m:sub>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𝑧</m:t>
                        </m:r>
                      </m:sub>
                    </m:sSub>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4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represent spatial frequencies for different coordinates and</a:t>
                </a:r>
                <a14:m>
                  <m:oMath xmlns:m="http://schemas.openxmlformats.org/officeDocument/2006/math">
                    <m:sSub>
                      <m:sSubPr>
                        <m:ctrlPr>
                          <a:rPr lang="en-IL"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ĸ</m:t>
                        </m:r>
                      </m:e>
                      <m:sub>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𝑥</m:t>
                        </m:r>
                      </m:sub>
                    </m:sSub>
                  </m:oMath>
                </a14:m>
                <a:r>
                  <a:rPr lang="en-US" sz="14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t>
                </a:r>
                <a14:m>
                  <m:oMath xmlns:m="http://schemas.openxmlformats.org/officeDocument/2006/math">
                    <m:sSub>
                      <m:sSubPr>
                        <m:ctrlPr>
                          <a:rPr lang="en-IL"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ĸ</m:t>
                        </m:r>
                      </m:e>
                      <m:sub>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𝑦</m:t>
                        </m:r>
                      </m:sub>
                    </m:sSub>
                  </m:oMath>
                </a14:m>
                <a:r>
                  <a:rPr lang="en-US" sz="14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and  </a:t>
                </a:r>
                <a14:m>
                  <m:oMath xmlns:m="http://schemas.openxmlformats.org/officeDocument/2006/math">
                    <m:sSub>
                      <m:sSubPr>
                        <m:ctrlPr>
                          <a:rPr lang="en-IL"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ĸ</m:t>
                        </m:r>
                      </m:e>
                      <m:sub>
                        <m:r>
                          <a:rPr lang="en-US" sz="1400"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𝑧</m:t>
                        </m:r>
                      </m:sub>
                    </m:sSub>
                  </m:oMath>
                </a14:m>
                <a:r>
                  <a:rPr lang="en-US" sz="1400" dirty="0">
                    <a:solidFill>
                      <a:srgbClr val="FF0000"/>
                    </a:solidFill>
                    <a:effectLst/>
                    <a:latin typeface="Palatino Linotype" panose="02040502050505030304" pitchFamily="18" charset="0"/>
                    <a:ea typeface="Times New Roman" panose="02020603050405020304" pitchFamily="18" charset="0"/>
                    <a:cs typeface="Arial" panose="020B0604020202020204" pitchFamily="34" charset="0"/>
                  </a:rPr>
                  <a:t> represent transverse wavenumber.</a:t>
                </a:r>
                <a:endParaRPr lang="en-IL" sz="14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0" name="Rectangle 19">
                <a:extLst>
                  <a:ext uri="{FF2B5EF4-FFF2-40B4-BE49-F238E27FC236}">
                    <a16:creationId xmlns:a16="http://schemas.microsoft.com/office/drawing/2014/main" id="{3DF6DD16-C2ED-48AA-8CB0-AA0180D4C459}"/>
                  </a:ext>
                </a:extLst>
              </p:cNvPr>
              <p:cNvSpPr>
                <a:spLocks noRot="1" noChangeAspect="1" noMove="1" noResize="1" noEditPoints="1" noAdjustHandles="1" noChangeArrowheads="1" noChangeShapeType="1" noTextEdit="1"/>
              </p:cNvSpPr>
              <p:nvPr/>
            </p:nvSpPr>
            <p:spPr>
              <a:xfrm>
                <a:off x="606442" y="3874749"/>
                <a:ext cx="7534371" cy="1095941"/>
              </a:xfrm>
              <a:prstGeom prst="rect">
                <a:avLst/>
              </a:prstGeom>
              <a:blipFill>
                <a:blip r:embed="rId8"/>
                <a:stretch>
                  <a:fillRect l="-81" b="-5028"/>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E4CE3231-7A5A-40BA-940F-BEBD5A0B0E05}"/>
                  </a:ext>
                </a:extLst>
              </p:cNvPr>
              <p:cNvSpPr/>
              <p:nvPr/>
            </p:nvSpPr>
            <p:spPr>
              <a:xfrm>
                <a:off x="702020" y="4942771"/>
                <a:ext cx="6096000" cy="324384"/>
              </a:xfrm>
              <a:prstGeom prst="rect">
                <a:avLst/>
              </a:prstGeom>
            </p:spPr>
            <p:txBody>
              <a:bodyPr>
                <a:spAutoFit/>
              </a:bodyPr>
              <a:lstStyle/>
              <a:p>
                <a:pPr marL="285750" indent="-285750">
                  <a:buFont typeface="Wingdings" panose="05000000000000000000" pitchFamily="2" charset="2"/>
                  <a:buChar char="Ø"/>
                </a:pPr>
                <a:r>
                  <a:rPr lang="en-US" sz="1400" dirty="0">
                    <a:latin typeface="Palatino Linotype" panose="02040502050505030304" pitchFamily="18" charset="0"/>
                    <a:ea typeface="Calibri" panose="020F0502020204030204" pitchFamily="34" charset="0"/>
                    <a:cs typeface="Arial" panose="020B0604020202020204" pitchFamily="34" charset="0"/>
                  </a:rPr>
                  <a:t>Next, we propagate the sample field</a:t>
                </a:r>
                <a:r>
                  <a:rPr lang="en-US" sz="1400" dirty="0">
                    <a:latin typeface="Palatino Linotype" panose="02040502050505030304" pitchFamily="18" charset="0"/>
                    <a:ea typeface="Times New Roman" panose="02020603050405020304" pitchFamily="18" charset="0"/>
                    <a:cs typeface="Arial" panose="020B0604020202020204" pitchFamily="34" charset="0"/>
                  </a:rPr>
                  <a:t> </a:t>
                </a:r>
                <a14:m>
                  <m:oMath xmlns:m="http://schemas.openxmlformats.org/officeDocument/2006/math">
                    <m:sSub>
                      <m:sSubPr>
                        <m:ctrlPr>
                          <a:rPr lang="en-IL" sz="1400" i="1">
                            <a:effectLst/>
                            <a:latin typeface="Cambria Math" panose="02040503050406030204" pitchFamily="18" charset="0"/>
                          </a:rPr>
                        </m:ctrlPr>
                      </m:sSubPr>
                      <m:e>
                        <m:r>
                          <m:rPr>
                            <m:sty m:val="p"/>
                          </m:rPr>
                          <a:rPr lang="en-US" sz="1400">
                            <a:latin typeface="Cambria Math" panose="02040503050406030204" pitchFamily="18" charset="0"/>
                            <a:ea typeface="Calibri" panose="020F0502020204030204" pitchFamily="34" charset="0"/>
                            <a:cs typeface="Arial" panose="020B0604020202020204" pitchFamily="34" charset="0"/>
                          </a:rPr>
                          <m:t>E</m:t>
                        </m:r>
                      </m:e>
                      <m:sub>
                        <m:r>
                          <a:rPr lang="en-US" sz="1400" i="1">
                            <a:latin typeface="Cambria Math" panose="02040503050406030204" pitchFamily="18" charset="0"/>
                            <a:ea typeface="Calibri" panose="020F0502020204030204" pitchFamily="34" charset="0"/>
                            <a:cs typeface="Arial" panose="020B0604020202020204" pitchFamily="34" charset="0"/>
                          </a:rPr>
                          <m:t>𝑠𝑎𝑚𝑝𝑙𝑒</m:t>
                        </m:r>
                      </m:sub>
                    </m:sSub>
                  </m:oMath>
                </a14:m>
                <a:r>
                  <a:rPr lang="en-US" sz="1400" dirty="0">
                    <a:latin typeface="Palatino Linotype" panose="02040502050505030304" pitchFamily="18" charset="0"/>
                    <a:ea typeface="Times New Roman" panose="02020603050405020304" pitchFamily="18" charset="0"/>
                    <a:cs typeface="Arial" panose="020B0604020202020204" pitchFamily="34" charset="0"/>
                  </a:rPr>
                  <a:t> to the detector plane:</a:t>
                </a:r>
                <a:endParaRPr lang="en-IL" sz="1400" dirty="0"/>
              </a:p>
            </p:txBody>
          </p:sp>
        </mc:Choice>
        <mc:Fallback xmlns="">
          <p:sp>
            <p:nvSpPr>
              <p:cNvPr id="21" name="Rectangle 20">
                <a:extLst>
                  <a:ext uri="{FF2B5EF4-FFF2-40B4-BE49-F238E27FC236}">
                    <a16:creationId xmlns:a16="http://schemas.microsoft.com/office/drawing/2014/main" id="{E4CE3231-7A5A-40BA-940F-BEBD5A0B0E05}"/>
                  </a:ext>
                </a:extLst>
              </p:cNvPr>
              <p:cNvSpPr>
                <a:spLocks noRot="1" noChangeAspect="1" noMove="1" noResize="1" noEditPoints="1" noAdjustHandles="1" noChangeArrowheads="1" noChangeShapeType="1" noTextEdit="1"/>
              </p:cNvSpPr>
              <p:nvPr/>
            </p:nvSpPr>
            <p:spPr>
              <a:xfrm>
                <a:off x="702020" y="4942771"/>
                <a:ext cx="6096000" cy="324384"/>
              </a:xfrm>
              <a:prstGeom prst="rect">
                <a:avLst/>
              </a:prstGeom>
              <a:blipFill>
                <a:blip r:embed="rId9"/>
                <a:stretch>
                  <a:fillRect l="-100" t="-1887" b="-15094"/>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BA8C81B9-0B09-441A-9ED8-3E7B5ED296F9}"/>
                  </a:ext>
                </a:extLst>
              </p:cNvPr>
              <p:cNvSpPr/>
              <p:nvPr/>
            </p:nvSpPr>
            <p:spPr>
              <a:xfrm>
                <a:off x="979605" y="5802655"/>
                <a:ext cx="9425313" cy="703782"/>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
                </a:pPr>
                <a:r>
                  <a:rPr lang="en-US" sz="1400" dirty="0">
                    <a:solidFill>
                      <a:schemeClr val="tx1"/>
                    </a:solidFill>
                    <a:latin typeface="Palatino Linotype" panose="02040502050505030304" pitchFamily="18" charset="0"/>
                    <a:ea typeface="Calibri" panose="020F0502020204030204" pitchFamily="34" charset="0"/>
                    <a:cs typeface="Arial" panose="020B0604020202020204" pitchFamily="34" charset="0"/>
                  </a:rPr>
                  <a:t>Because of the propagator exp [</a:t>
                </a:r>
                <a:r>
                  <a:rPr lang="en-US" sz="1400" dirty="0" err="1">
                    <a:solidFill>
                      <a:schemeClr val="tx1"/>
                    </a:solidFill>
                    <a:latin typeface="Palatino Linotype" panose="02040502050505030304" pitchFamily="18" charset="0"/>
                    <a:ea typeface="Calibri" panose="020F0502020204030204" pitchFamily="34" charset="0"/>
                    <a:cs typeface="Arial" panose="020B0604020202020204" pitchFamily="34" charset="0"/>
                  </a:rPr>
                  <a:t>i</a:t>
                </a:r>
                <a14:m>
                  <m:oMath xmlns:m="http://schemas.openxmlformats.org/officeDocument/2006/math">
                    <m:sSub>
                      <m:sSubPr>
                        <m:ctrlPr>
                          <a:rPr lang="en-IL"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ĸ</m:t>
                        </m:r>
                      </m:e>
                      <m:sub>
                        <m:r>
                          <a:rPr lang="en-US"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𝑧</m:t>
                        </m:r>
                      </m:sub>
                    </m:sSub>
                    <m:sSub>
                      <m:sSubPr>
                        <m:ctrlPr>
                          <a:rPr lang="en-IL"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𝑧</m:t>
                        </m:r>
                      </m:e>
                      <m:sub>
                        <m:r>
                          <a:rPr lang="en-US"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ub>
                    </m:sSub>
                    <m:r>
                      <a:rPr lang="en-US"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400" dirty="0">
                    <a:solidFill>
                      <a:schemeClr val="tx1"/>
                    </a:solidFill>
                    <a:latin typeface="Palatino Linotype" panose="02040502050505030304" pitchFamily="18" charset="0"/>
                    <a:ea typeface="Calibri" panose="020F0502020204030204" pitchFamily="34" charset="0"/>
                    <a:cs typeface="Arial" panose="020B0604020202020204" pitchFamily="34" charset="0"/>
                  </a:rPr>
                  <a:t> only plane wave components which fulfills</a:t>
                </a:r>
                <a:endParaRPr lang="en-IL" sz="14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14:m>
                  <m:oMath xmlns:m="http://schemas.openxmlformats.org/officeDocument/2006/math">
                    <m:d>
                      <m:dPr>
                        <m:begChr m:val="|"/>
                        <m:endChr m:val="|"/>
                        <m:ctrlPr>
                          <a:rPr lang="en-IL"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IL"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ĸ</m:t>
                            </m:r>
                          </m:e>
                          <m:sub>
                            <m:r>
                              <a:rPr lang="en-US" sz="1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ub>
                        </m:sSub>
                      </m:e>
                    </m:d>
                    <m:r>
                      <a:rPr lang="en-US" sz="1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IL"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𝑘</m:t>
                        </m:r>
                      </m:e>
                      <m:sub>
                        <m:r>
                          <a:rPr lang="en-US" sz="1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sub>
                    </m:sSub>
                    <m:r>
                      <a:rPr lang="en-US" sz="1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IL"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𝜔</m:t>
                        </m:r>
                      </m:num>
                      <m:den>
                        <m:r>
                          <a:rPr lang="en-US" sz="1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𝑐</m:t>
                        </m:r>
                      </m:den>
                    </m:f>
                    <m:sSub>
                      <m:sSubPr>
                        <m:ctrlPr>
                          <a:rPr lang="en-IL"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𝑛</m:t>
                        </m:r>
                      </m:e>
                      <m:sub>
                        <m:r>
                          <a:rPr lang="en-US" sz="1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3</m:t>
                        </m:r>
                      </m:sub>
                    </m:sSub>
                  </m:oMath>
                </a14:m>
                <a:r>
                  <a:rPr lang="en-US" sz="1400" dirty="0">
                    <a:solidFill>
                      <a:schemeClr val="tx1"/>
                    </a:solidFill>
                    <a:latin typeface="Palatino Linotype" panose="02040502050505030304" pitchFamily="18" charset="0"/>
                    <a:ea typeface="Calibri" panose="020F0502020204030204" pitchFamily="34" charset="0"/>
                    <a:cs typeface="Arial" panose="020B0604020202020204" pitchFamily="34" charset="0"/>
                  </a:rPr>
                  <a:t>, where </a:t>
                </a:r>
                <a14:m>
                  <m:oMath xmlns:m="http://schemas.openxmlformats.org/officeDocument/2006/math">
                    <m:sSub>
                      <m:sSubPr>
                        <m:ctrlPr>
                          <a:rPr lang="en-IL" sz="14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ĸ</m:t>
                        </m:r>
                      </m:e>
                      <m:sub>
                        <m:r>
                          <a:rPr lang="en-US" sz="1400"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sub>
                    </m:sSub>
                  </m:oMath>
                </a14:m>
                <a:r>
                  <a:rPr lang="en-US" sz="1400" dirty="0">
                    <a:solidFill>
                      <a:schemeClr val="tx1"/>
                    </a:solidFill>
                    <a:latin typeface="Palatino Linotype" panose="02040502050505030304" pitchFamily="18" charset="0"/>
                    <a:ea typeface="Times New Roman" panose="02020603050405020304" pitchFamily="18" charset="0"/>
                    <a:cs typeface="Arial" panose="020B0604020202020204" pitchFamily="34" charset="0"/>
                  </a:rPr>
                  <a:t> is the </a:t>
                </a:r>
                <a:r>
                  <a:rPr lang="en-US" sz="1400" dirty="0">
                    <a:latin typeface="Palatino Linotype" panose="02040502050505030304" pitchFamily="18" charset="0"/>
                    <a:ea typeface="Times New Roman" panose="02020603050405020304" pitchFamily="18" charset="0"/>
                    <a:cs typeface="Arial" panose="020B0604020202020204" pitchFamily="34" charset="0"/>
                  </a:rPr>
                  <a:t>transverse wave number and is defined as </a:t>
                </a:r>
                <a14:m>
                  <m:oMath xmlns:m="http://schemas.openxmlformats.org/officeDocument/2006/math">
                    <m:sSub>
                      <m:sSubPr>
                        <m:ctrlPr>
                          <a:rPr lang="en-IL" sz="1400" i="1">
                            <a:effectLst/>
                            <a:latin typeface="Cambria Math" panose="02040503050406030204" pitchFamily="18" charset="0"/>
                            <a:ea typeface="Times New Roman" panose="02020603050405020304" pitchFamily="18" charset="0"/>
                          </a:rPr>
                        </m:ctrlPr>
                      </m:sSubPr>
                      <m:e>
                        <m:r>
                          <a:rPr lang="en-US" sz="1400" i="1">
                            <a:latin typeface="Cambria Math" panose="02040503050406030204" pitchFamily="18" charset="0"/>
                            <a:ea typeface="Times New Roman" panose="02020603050405020304" pitchFamily="18" charset="0"/>
                            <a:cs typeface="Arial" panose="020B0604020202020204" pitchFamily="34" charset="0"/>
                          </a:rPr>
                          <m:t>ĸ</m:t>
                        </m:r>
                      </m:e>
                      <m:sub>
                        <m:r>
                          <a:rPr lang="en-US" sz="1400" i="1">
                            <a:latin typeface="Cambria Math" panose="02040503050406030204" pitchFamily="18" charset="0"/>
                            <a:ea typeface="Times New Roman" panose="02020603050405020304" pitchFamily="18" charset="0"/>
                            <a:cs typeface="Arial" panose="020B0604020202020204" pitchFamily="34" charset="0"/>
                          </a:rPr>
                          <m:t>||</m:t>
                        </m:r>
                      </m:sub>
                    </m:sSub>
                    <m:r>
                      <a:rPr lang="en-US" sz="1400" i="1">
                        <a:latin typeface="Cambria Math" panose="02040503050406030204" pitchFamily="18" charset="0"/>
                        <a:ea typeface="Times New Roman" panose="02020603050405020304" pitchFamily="18" charset="0"/>
                        <a:cs typeface="Arial" panose="020B0604020202020204" pitchFamily="34" charset="0"/>
                      </a:rPr>
                      <m:t>≤</m:t>
                    </m:r>
                    <m:sSup>
                      <m:sSupPr>
                        <m:ctrlPr>
                          <a:rPr lang="en-IL" sz="1400" i="1">
                            <a:effectLst/>
                            <a:latin typeface="Cambria Math" panose="02040503050406030204" pitchFamily="18" charset="0"/>
                            <a:ea typeface="Times New Roman" panose="02020603050405020304" pitchFamily="18" charset="0"/>
                          </a:rPr>
                        </m:ctrlPr>
                      </m:sSupPr>
                      <m:e>
                        <m:r>
                          <a:rPr lang="en-US" sz="1400" i="1">
                            <a:latin typeface="Cambria Math" panose="02040503050406030204" pitchFamily="18" charset="0"/>
                            <a:ea typeface="Times New Roman" panose="02020603050405020304" pitchFamily="18" charset="0"/>
                            <a:cs typeface="Arial" panose="020B0604020202020204" pitchFamily="34" charset="0"/>
                          </a:rPr>
                          <m:t>[</m:t>
                        </m:r>
                        <m:sSubSup>
                          <m:sSubSupPr>
                            <m:ctrlPr>
                              <a:rPr lang="en-IL" sz="1400" i="1">
                                <a:effectLst/>
                                <a:latin typeface="Cambria Math" panose="02040503050406030204" pitchFamily="18" charset="0"/>
                                <a:ea typeface="Times New Roman" panose="02020603050405020304" pitchFamily="18" charset="0"/>
                              </a:rPr>
                            </m:ctrlPr>
                          </m:sSubSupPr>
                          <m:e>
                            <m:r>
                              <a:rPr lang="en-US" sz="1400" i="1">
                                <a:latin typeface="Cambria Math" panose="02040503050406030204" pitchFamily="18" charset="0"/>
                                <a:ea typeface="Times New Roman" panose="02020603050405020304" pitchFamily="18" charset="0"/>
                                <a:cs typeface="Arial" panose="020B0604020202020204" pitchFamily="34" charset="0"/>
                              </a:rPr>
                              <m:t>ĸ</m:t>
                            </m:r>
                          </m:e>
                          <m:sub>
                            <m:r>
                              <a:rPr lang="en-US" sz="1400" i="1">
                                <a:latin typeface="Cambria Math" panose="02040503050406030204" pitchFamily="18" charset="0"/>
                                <a:ea typeface="Times New Roman" panose="02020603050405020304" pitchFamily="18" charset="0"/>
                                <a:cs typeface="Arial" panose="020B0604020202020204" pitchFamily="34" charset="0"/>
                              </a:rPr>
                              <m:t>𝑥</m:t>
                            </m:r>
                          </m:sub>
                          <m:sup>
                            <m:r>
                              <a:rPr lang="en-US" sz="1400" i="1">
                                <a:latin typeface="Cambria Math" panose="02040503050406030204" pitchFamily="18" charset="0"/>
                                <a:ea typeface="Times New Roman" panose="02020603050405020304" pitchFamily="18" charset="0"/>
                                <a:cs typeface="Arial" panose="020B0604020202020204" pitchFamily="34" charset="0"/>
                              </a:rPr>
                              <m:t>2</m:t>
                            </m:r>
                          </m:sup>
                        </m:sSubSup>
                        <m:r>
                          <a:rPr lang="en-US" sz="1400" i="1">
                            <a:latin typeface="Cambria Math" panose="02040503050406030204" pitchFamily="18" charset="0"/>
                            <a:ea typeface="Times New Roman" panose="02020603050405020304" pitchFamily="18" charset="0"/>
                            <a:cs typeface="Arial" panose="020B0604020202020204" pitchFamily="34" charset="0"/>
                          </a:rPr>
                          <m:t>+</m:t>
                        </m:r>
                        <m:sSubSup>
                          <m:sSubSupPr>
                            <m:ctrlPr>
                              <a:rPr lang="en-IL" sz="1400" i="1">
                                <a:effectLst/>
                                <a:latin typeface="Cambria Math" panose="02040503050406030204" pitchFamily="18" charset="0"/>
                                <a:ea typeface="Times New Roman" panose="02020603050405020304" pitchFamily="18" charset="0"/>
                              </a:rPr>
                            </m:ctrlPr>
                          </m:sSubSupPr>
                          <m:e>
                            <m:r>
                              <a:rPr lang="en-US" sz="1400" i="1">
                                <a:latin typeface="Cambria Math" panose="02040503050406030204" pitchFamily="18" charset="0"/>
                                <a:ea typeface="Times New Roman" panose="02020603050405020304" pitchFamily="18" charset="0"/>
                                <a:cs typeface="Arial" panose="020B0604020202020204" pitchFamily="34" charset="0"/>
                              </a:rPr>
                              <m:t>ĸ</m:t>
                            </m:r>
                          </m:e>
                          <m:sub>
                            <m:r>
                              <a:rPr lang="en-US" sz="1400" i="1">
                                <a:latin typeface="Cambria Math" panose="02040503050406030204" pitchFamily="18" charset="0"/>
                                <a:ea typeface="Times New Roman" panose="02020603050405020304" pitchFamily="18" charset="0"/>
                                <a:cs typeface="Arial" panose="020B0604020202020204" pitchFamily="34" charset="0"/>
                              </a:rPr>
                              <m:t>𝑦</m:t>
                            </m:r>
                          </m:sub>
                          <m:sup>
                            <m:r>
                              <a:rPr lang="en-US" sz="1400" i="1">
                                <a:latin typeface="Cambria Math" panose="02040503050406030204" pitchFamily="18" charset="0"/>
                                <a:ea typeface="Times New Roman" panose="02020603050405020304" pitchFamily="18" charset="0"/>
                                <a:cs typeface="Arial" panose="020B0604020202020204" pitchFamily="34" charset="0"/>
                              </a:rPr>
                              <m:t>2</m:t>
                            </m:r>
                          </m:sup>
                        </m:sSubSup>
                        <m:r>
                          <a:rPr lang="en-US" sz="1400" i="1">
                            <a:latin typeface="Cambria Math" panose="02040503050406030204" pitchFamily="18" charset="0"/>
                            <a:ea typeface="Times New Roman" panose="02020603050405020304" pitchFamily="18" charset="0"/>
                            <a:cs typeface="Arial" panose="020B0604020202020204" pitchFamily="34" charset="0"/>
                          </a:rPr>
                          <m:t>]</m:t>
                        </m:r>
                      </m:e>
                      <m:sup>
                        <m:r>
                          <a:rPr lang="en-US" sz="1400" i="1">
                            <a:latin typeface="Cambria Math" panose="02040503050406030204" pitchFamily="18" charset="0"/>
                            <a:ea typeface="Times New Roman" panose="02020603050405020304" pitchFamily="18" charset="0"/>
                            <a:cs typeface="Arial" panose="020B0604020202020204" pitchFamily="34" charset="0"/>
                          </a:rPr>
                          <m:t>1/2</m:t>
                        </m:r>
                      </m:sup>
                    </m:sSup>
                  </m:oMath>
                </a14:m>
                <a:r>
                  <a:rPr lang="en-US" sz="1400" dirty="0">
                    <a:latin typeface="Palatino Linotype" panose="02040502050505030304" pitchFamily="18" charset="0"/>
                    <a:ea typeface="Calibri" panose="020F0502020204030204" pitchFamily="34" charset="0"/>
                    <a:cs typeface="Arial" panose="020B0604020202020204" pitchFamily="34" charset="0"/>
                  </a:rPr>
                  <a:t> will reach the detector.</a:t>
                </a:r>
                <a:endParaRPr lang="en-IL" sz="1400" dirty="0"/>
              </a:p>
            </p:txBody>
          </p:sp>
        </mc:Choice>
        <mc:Fallback xmlns="">
          <p:sp>
            <p:nvSpPr>
              <p:cNvPr id="22" name="Rectangle 21">
                <a:extLst>
                  <a:ext uri="{FF2B5EF4-FFF2-40B4-BE49-F238E27FC236}">
                    <a16:creationId xmlns:a16="http://schemas.microsoft.com/office/drawing/2014/main" id="{BA8C81B9-0B09-441A-9ED8-3E7B5ED296F9}"/>
                  </a:ext>
                </a:extLst>
              </p:cNvPr>
              <p:cNvSpPr>
                <a:spLocks noRot="1" noChangeAspect="1" noMove="1" noResize="1" noEditPoints="1" noAdjustHandles="1" noChangeArrowheads="1" noChangeShapeType="1" noTextEdit="1"/>
              </p:cNvSpPr>
              <p:nvPr/>
            </p:nvSpPr>
            <p:spPr>
              <a:xfrm>
                <a:off x="979605" y="5802655"/>
                <a:ext cx="9425313" cy="703782"/>
              </a:xfrm>
              <a:prstGeom prst="rect">
                <a:avLst/>
              </a:prstGeom>
              <a:blipFill>
                <a:blip r:embed="rId10"/>
                <a:stretch>
                  <a:fillRect l="-129" b="-1739"/>
                </a:stretch>
              </a:blipFill>
            </p:spPr>
            <p:txBody>
              <a:bodyPr/>
              <a:lstStyle/>
              <a:p>
                <a:r>
                  <a:rPr lang="en-IL">
                    <a:noFill/>
                  </a:rPr>
                  <a:t> </a:t>
                </a:r>
              </a:p>
            </p:txBody>
          </p:sp>
        </mc:Fallback>
      </mc:AlternateContent>
      <p:sp>
        <p:nvSpPr>
          <p:cNvPr id="23" name="Rectangle 22">
            <a:extLst>
              <a:ext uri="{FF2B5EF4-FFF2-40B4-BE49-F238E27FC236}">
                <a16:creationId xmlns:a16="http://schemas.microsoft.com/office/drawing/2014/main" id="{4FEA5286-E223-45A5-BF77-FFFC821A096E}"/>
              </a:ext>
            </a:extLst>
          </p:cNvPr>
          <p:cNvSpPr/>
          <p:nvPr/>
        </p:nvSpPr>
        <p:spPr>
          <a:xfrm>
            <a:off x="8312747" y="4352954"/>
            <a:ext cx="4024544" cy="461665"/>
          </a:xfrm>
          <a:prstGeom prst="rect">
            <a:avLst/>
          </a:prstGeom>
        </p:spPr>
        <p:txBody>
          <a:bodyPr wrap="square">
            <a:spAutoFit/>
          </a:bodyPr>
          <a:lstStyle/>
          <a:p>
            <a:r>
              <a:rPr lang="en-US" sz="1200" dirty="0">
                <a:solidFill>
                  <a:srgbClr val="0070C0"/>
                </a:solidFill>
                <a:latin typeface="Palatino Linotype" panose="02040502050505030304" pitchFamily="18" charset="0"/>
                <a:ea typeface="Calibri" panose="020F0502020204030204" pitchFamily="34" charset="0"/>
                <a:cs typeface="Arial" panose="020B0604020202020204" pitchFamily="34" charset="0"/>
              </a:rPr>
              <a:t>Fig.3 </a:t>
            </a:r>
            <a:r>
              <a:rPr lang="en-US" sz="1200" dirty="0">
                <a:latin typeface="Palatino Linotype" panose="02040502050505030304" pitchFamily="18" charset="0"/>
                <a:ea typeface="Calibri" panose="020F0502020204030204" pitchFamily="34" charset="0"/>
                <a:cs typeface="Arial" panose="020B0604020202020204" pitchFamily="34" charset="0"/>
              </a:rPr>
              <a:t>:</a:t>
            </a:r>
            <a:r>
              <a:rPr lang="en-IL" sz="1200" dirty="0">
                <a:latin typeface="Palatino Linotype" panose="02040502050505030304" pitchFamily="18" charset="0"/>
                <a:ea typeface="Calibri" panose="020F0502020204030204" pitchFamily="34" charset="0"/>
                <a:cs typeface="Arial" panose="020B0604020202020204" pitchFamily="34" charset="0"/>
              </a:rPr>
              <a:t>Attenuation of bandwidth of spatial frequencies upon propagation from source (</a:t>
            </a:r>
            <a:r>
              <a:rPr lang="en-US" sz="1200" dirty="0">
                <a:latin typeface="Palatino Linotype" panose="02040502050505030304" pitchFamily="18" charset="0"/>
                <a:ea typeface="Calibri" panose="020F0502020204030204" pitchFamily="34" charset="0"/>
                <a:cs typeface="Arial" panose="020B0604020202020204" pitchFamily="34" charset="0"/>
              </a:rPr>
              <a:t>z=-z</a:t>
            </a:r>
            <a:r>
              <a:rPr lang="en-US" sz="1200" baseline="-25000" dirty="0">
                <a:latin typeface="Palatino Linotype" panose="02040502050505030304" pitchFamily="18" charset="0"/>
                <a:ea typeface="Calibri" panose="020F0502020204030204" pitchFamily="34" charset="0"/>
                <a:cs typeface="Arial" panose="020B0604020202020204" pitchFamily="34" charset="0"/>
              </a:rPr>
              <a:t>0</a:t>
            </a:r>
            <a:r>
              <a:rPr lang="en-IL" sz="1200" dirty="0">
                <a:latin typeface="Palatino Linotype" panose="02040502050505030304" pitchFamily="18" charset="0"/>
                <a:ea typeface="Calibri" panose="020F0502020204030204" pitchFamily="34" charset="0"/>
                <a:cs typeface="Arial" panose="020B0604020202020204" pitchFamily="34" charset="0"/>
              </a:rPr>
              <a:t>) to sample (</a:t>
            </a:r>
            <a:r>
              <a:rPr lang="en-IL" sz="1200" i="1" dirty="0">
                <a:latin typeface="Palatino Linotype" panose="02040502050505030304" pitchFamily="18" charset="0"/>
                <a:ea typeface="Calibri" panose="020F0502020204030204" pitchFamily="34" charset="0"/>
                <a:cs typeface="Arial" panose="020B0604020202020204" pitchFamily="34" charset="0"/>
              </a:rPr>
              <a:t>z </a:t>
            </a:r>
            <a:r>
              <a:rPr lang="en-IL" sz="1200" dirty="0">
                <a:latin typeface="Palatino Linotype" panose="02040502050505030304" pitchFamily="18" charset="0"/>
                <a:ea typeface="Calibri" panose="020F0502020204030204" pitchFamily="34" charset="0"/>
                <a:cs typeface="Arial" panose="020B0604020202020204" pitchFamily="34" charset="0"/>
              </a:rPr>
              <a:t>= 0). </a:t>
            </a:r>
            <a:endParaRPr lang="en-IL" sz="1200" dirty="0"/>
          </a:p>
        </p:txBody>
      </p:sp>
    </p:spTree>
    <p:extLst>
      <p:ext uri="{BB962C8B-B14F-4D97-AF65-F5344CB8AC3E}">
        <p14:creationId xmlns:p14="http://schemas.microsoft.com/office/powerpoint/2010/main" val="272490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E77D71A-F4E1-4F72-92AC-893505D70656}"/>
                  </a:ext>
                </a:extLst>
              </p:cNvPr>
              <p:cNvSpPr/>
              <p:nvPr/>
            </p:nvSpPr>
            <p:spPr>
              <a:xfrm>
                <a:off x="2375953" y="1161408"/>
                <a:ext cx="5257800" cy="63209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L" sz="1200" b="1" i="1">
                              <a:latin typeface="Cambria Math" panose="02040503050406030204" pitchFamily="18" charset="0"/>
                            </a:rPr>
                          </m:ctrlPr>
                        </m:sSubPr>
                        <m:e>
                          <m:acc>
                            <m:accPr>
                              <m:chr m:val="̂"/>
                              <m:ctrlPr>
                                <a:rPr lang="en-IL" sz="1200" b="1" i="1">
                                  <a:latin typeface="Cambria Math" panose="02040503050406030204" pitchFamily="18" charset="0"/>
                                </a:rPr>
                              </m:ctrlPr>
                            </m:accPr>
                            <m:e>
                              <m:r>
                                <a:rPr lang="en-IL" sz="1200" b="1" i="1">
                                  <a:latin typeface="Cambria Math" panose="02040503050406030204" pitchFamily="18" charset="0"/>
                                </a:rPr>
                                <m:t>𝑬</m:t>
                              </m:r>
                            </m:e>
                          </m:acc>
                        </m:e>
                        <m:sub>
                          <m:r>
                            <a:rPr lang="en-IL" sz="1200" i="1">
                              <a:latin typeface="Cambria Math" panose="02040503050406030204" pitchFamily="18" charset="0"/>
                            </a:rPr>
                            <m:t>𝑠𝑜𝑢𝑟𝑐𝑒</m:t>
                          </m:r>
                        </m:sub>
                      </m:sSub>
                      <m:d>
                        <m:dPr>
                          <m:ctrlPr>
                            <a:rPr lang="en-IL" sz="1200" b="1" i="1">
                              <a:latin typeface="Cambria Math" panose="02040503050406030204" pitchFamily="18" charset="0"/>
                            </a:rPr>
                          </m:ctrlPr>
                        </m:dPr>
                        <m:e>
                          <m:sSub>
                            <m:sSubPr>
                              <m:ctrlPr>
                                <a:rPr lang="en-IL" sz="1200" b="1" i="1">
                                  <a:latin typeface="Cambria Math" panose="02040503050406030204" pitchFamily="18" charset="0"/>
                                </a:rPr>
                              </m:ctrlPr>
                            </m:sSubPr>
                            <m:e>
                              <m:r>
                                <a:rPr lang="en-IL" sz="1200" i="1">
                                  <a:latin typeface="Cambria Math" panose="02040503050406030204" pitchFamily="18" charset="0"/>
                                </a:rPr>
                                <m:t>𝑘</m:t>
                              </m:r>
                            </m:e>
                            <m:sub>
                              <m:r>
                                <a:rPr lang="en-IL" sz="1200" i="1">
                                  <a:latin typeface="Cambria Math" panose="02040503050406030204" pitchFamily="18" charset="0"/>
                                </a:rPr>
                                <m:t>𝑥</m:t>
                              </m:r>
                            </m:sub>
                          </m:sSub>
                          <m:r>
                            <a:rPr lang="en-IL" sz="1200">
                              <a:latin typeface="Cambria Math" panose="02040503050406030204" pitchFamily="18" charset="0"/>
                            </a:rPr>
                            <m:t>,</m:t>
                          </m:r>
                          <m:sSub>
                            <m:sSubPr>
                              <m:ctrlPr>
                                <a:rPr lang="en-IL" sz="1200" i="1">
                                  <a:latin typeface="Cambria Math" panose="02040503050406030204" pitchFamily="18" charset="0"/>
                                </a:rPr>
                              </m:ctrlPr>
                            </m:sSubPr>
                            <m:e>
                              <m:r>
                                <a:rPr lang="en-IL" sz="1200" i="1">
                                  <a:latin typeface="Cambria Math" panose="02040503050406030204" pitchFamily="18" charset="0"/>
                                </a:rPr>
                                <m:t>𝑘</m:t>
                              </m:r>
                            </m:e>
                            <m:sub>
                              <m:r>
                                <a:rPr lang="en-IL" sz="1200" i="1">
                                  <a:latin typeface="Cambria Math" panose="02040503050406030204" pitchFamily="18" charset="0"/>
                                </a:rPr>
                                <m:t>𝑦</m:t>
                              </m:r>
                            </m:sub>
                          </m:sSub>
                          <m:r>
                            <a:rPr lang="en-IL" sz="1200">
                              <a:latin typeface="Cambria Math" panose="02040503050406030204" pitchFamily="18" charset="0"/>
                            </a:rPr>
                            <m:t>;0</m:t>
                          </m:r>
                        </m:e>
                      </m:d>
                      <m:r>
                        <a:rPr lang="en-IL" sz="1200">
                          <a:latin typeface="Cambria Math" panose="02040503050406030204" pitchFamily="18" charset="0"/>
                        </a:rPr>
                        <m:t>=</m:t>
                      </m:r>
                      <m:nary>
                        <m:naryPr>
                          <m:chr m:val="∬"/>
                          <m:limLoc m:val="undOvr"/>
                          <m:ctrlPr>
                            <a:rPr lang="en-IL" sz="1200" i="1">
                              <a:latin typeface="Cambria Math" panose="02040503050406030204" pitchFamily="18" charset="0"/>
                            </a:rPr>
                          </m:ctrlPr>
                        </m:naryPr>
                        <m:sub>
                          <m:r>
                            <a:rPr lang="en-IL" sz="1200">
                              <a:latin typeface="Cambria Math" panose="02040503050406030204" pitchFamily="18" charset="0"/>
                            </a:rPr>
                            <m:t>−∞</m:t>
                          </m:r>
                        </m:sub>
                        <m:sup>
                          <m:r>
                            <a:rPr lang="en-IL" sz="1200">
                              <a:latin typeface="Cambria Math" panose="02040503050406030204" pitchFamily="18" charset="0"/>
                            </a:rPr>
                            <m:t>∞</m:t>
                          </m:r>
                        </m:sup>
                        <m:e>
                          <m:sSub>
                            <m:sSubPr>
                              <m:ctrlPr>
                                <a:rPr lang="en-IL" sz="1200" i="1">
                                  <a:latin typeface="Cambria Math" panose="02040503050406030204" pitchFamily="18" charset="0"/>
                                </a:rPr>
                              </m:ctrlPr>
                            </m:sSubPr>
                            <m:e>
                              <m:acc>
                                <m:accPr>
                                  <m:chr m:val="̂"/>
                                  <m:ctrlPr>
                                    <a:rPr lang="en-IL" sz="1200" i="1">
                                      <a:latin typeface="Cambria Math" panose="02040503050406030204" pitchFamily="18" charset="0"/>
                                    </a:rPr>
                                  </m:ctrlPr>
                                </m:accPr>
                                <m:e>
                                  <m:r>
                                    <a:rPr lang="en-IL" sz="1200" b="1" i="1">
                                      <a:latin typeface="Cambria Math" panose="02040503050406030204" pitchFamily="18" charset="0"/>
                                    </a:rPr>
                                    <m:t>𝑬</m:t>
                                  </m:r>
                                </m:e>
                              </m:acc>
                            </m:e>
                            <m:sub>
                              <m:r>
                                <a:rPr lang="en-IL" sz="1200" i="1">
                                  <a:latin typeface="Cambria Math" panose="02040503050406030204" pitchFamily="18" charset="0"/>
                                </a:rPr>
                                <m:t>𝑠𝑜𝑢𝑟𝑐𝑒</m:t>
                              </m:r>
                            </m:sub>
                          </m:sSub>
                          <m:r>
                            <a:rPr lang="en-IL" sz="1200">
                              <a:latin typeface="Cambria Math" panose="02040503050406030204" pitchFamily="18" charset="0"/>
                            </a:rPr>
                            <m:t>(</m:t>
                          </m:r>
                          <m:sSub>
                            <m:sSubPr>
                              <m:ctrlPr>
                                <a:rPr lang="en-IL" sz="1200" i="1">
                                  <a:latin typeface="Cambria Math" panose="02040503050406030204" pitchFamily="18" charset="0"/>
                                </a:rPr>
                              </m:ctrlPr>
                            </m:sSubPr>
                            <m:e>
                              <m:acc>
                                <m:accPr>
                                  <m:chr m:val="̃"/>
                                  <m:ctrlPr>
                                    <a:rPr lang="en-IL" sz="1200" i="1">
                                      <a:latin typeface="Cambria Math" panose="02040503050406030204" pitchFamily="18" charset="0"/>
                                    </a:rPr>
                                  </m:ctrlPr>
                                </m:accPr>
                                <m:e>
                                  <m:r>
                                    <a:rPr lang="en-IL" sz="1200" i="1">
                                      <a:latin typeface="Cambria Math" panose="02040503050406030204" pitchFamily="18" charset="0"/>
                                    </a:rPr>
                                    <m:t>𝑘</m:t>
                                  </m:r>
                                </m:e>
                              </m:acc>
                            </m:e>
                            <m:sub>
                              <m:r>
                                <a:rPr lang="en-IL" sz="1200" i="1">
                                  <a:latin typeface="Cambria Math" panose="02040503050406030204" pitchFamily="18" charset="0"/>
                                </a:rPr>
                                <m:t>𝑥</m:t>
                              </m:r>
                            </m:sub>
                          </m:sSub>
                          <m:r>
                            <a:rPr lang="en-IL" sz="1200">
                              <a:latin typeface="Cambria Math" panose="02040503050406030204" pitchFamily="18" charset="0"/>
                            </a:rPr>
                            <m:t>,</m:t>
                          </m:r>
                          <m:sSub>
                            <m:sSubPr>
                              <m:ctrlPr>
                                <a:rPr lang="en-IL" sz="1200" i="1">
                                  <a:latin typeface="Cambria Math" panose="02040503050406030204" pitchFamily="18" charset="0"/>
                                </a:rPr>
                              </m:ctrlPr>
                            </m:sSubPr>
                            <m:e>
                              <m:acc>
                                <m:accPr>
                                  <m:chr m:val="̃"/>
                                  <m:ctrlPr>
                                    <a:rPr lang="en-IL" sz="1200" i="1">
                                      <a:latin typeface="Cambria Math" panose="02040503050406030204" pitchFamily="18" charset="0"/>
                                    </a:rPr>
                                  </m:ctrlPr>
                                </m:accPr>
                                <m:e>
                                  <m:r>
                                    <a:rPr lang="en-IL" sz="1200" i="1">
                                      <a:latin typeface="Cambria Math" panose="02040503050406030204" pitchFamily="18" charset="0"/>
                                    </a:rPr>
                                    <m:t>𝑘</m:t>
                                  </m:r>
                                </m:e>
                              </m:acc>
                            </m:e>
                            <m:sub>
                              <m:r>
                                <a:rPr lang="en-IL" sz="1200" i="1">
                                  <a:latin typeface="Cambria Math" panose="02040503050406030204" pitchFamily="18" charset="0"/>
                                </a:rPr>
                                <m:t>𝑦</m:t>
                              </m:r>
                            </m:sub>
                          </m:sSub>
                          <m:r>
                            <a:rPr lang="en-IL" sz="1200">
                              <a:latin typeface="Cambria Math" panose="02040503050406030204" pitchFamily="18" charset="0"/>
                            </a:rPr>
                            <m:t>;0)</m:t>
                          </m:r>
                          <m:r>
                            <a:rPr lang="en-IL" sz="1200" i="1">
                              <a:latin typeface="Cambria Math" panose="02040503050406030204" pitchFamily="18" charset="0"/>
                            </a:rPr>
                            <m:t>𝛿</m:t>
                          </m:r>
                          <m:r>
                            <a:rPr lang="en-IL" sz="1200">
                              <a:latin typeface="Cambria Math" panose="02040503050406030204" pitchFamily="18" charset="0"/>
                            </a:rPr>
                            <m:t>(</m:t>
                          </m:r>
                          <m:sSub>
                            <m:sSubPr>
                              <m:ctrlPr>
                                <a:rPr lang="en-IL" sz="1200" i="1">
                                  <a:latin typeface="Cambria Math" panose="02040503050406030204" pitchFamily="18" charset="0"/>
                                </a:rPr>
                              </m:ctrlPr>
                            </m:sSubPr>
                            <m:e>
                              <m:acc>
                                <m:accPr>
                                  <m:chr m:val="̃"/>
                                  <m:ctrlPr>
                                    <a:rPr lang="en-IL" sz="1200" i="1">
                                      <a:latin typeface="Cambria Math" panose="02040503050406030204" pitchFamily="18" charset="0"/>
                                    </a:rPr>
                                  </m:ctrlPr>
                                </m:accPr>
                                <m:e>
                                  <m:r>
                                    <a:rPr lang="en-IL" sz="1200" i="1">
                                      <a:latin typeface="Cambria Math" panose="02040503050406030204" pitchFamily="18" charset="0"/>
                                    </a:rPr>
                                    <m:t>𝑘</m:t>
                                  </m:r>
                                </m:e>
                              </m:acc>
                            </m:e>
                            <m:sub>
                              <m:r>
                                <a:rPr lang="en-IL" sz="1200" i="1">
                                  <a:latin typeface="Cambria Math" panose="02040503050406030204" pitchFamily="18" charset="0"/>
                                </a:rPr>
                                <m:t>𝑥</m:t>
                              </m:r>
                            </m:sub>
                          </m:sSub>
                          <m:r>
                            <a:rPr lang="en-IL" sz="1200">
                              <a:latin typeface="Cambria Math" panose="02040503050406030204" pitchFamily="18" charset="0"/>
                            </a:rPr>
                            <m:t>−</m:t>
                          </m:r>
                          <m:sSub>
                            <m:sSubPr>
                              <m:ctrlPr>
                                <a:rPr lang="en-IL" sz="1200" i="1">
                                  <a:latin typeface="Cambria Math" panose="02040503050406030204" pitchFamily="18" charset="0"/>
                                </a:rPr>
                              </m:ctrlPr>
                            </m:sSubPr>
                            <m:e>
                              <m:r>
                                <a:rPr lang="en-IL" sz="1200" i="1">
                                  <a:latin typeface="Cambria Math" panose="02040503050406030204" pitchFamily="18" charset="0"/>
                                </a:rPr>
                                <m:t>𝑘</m:t>
                              </m:r>
                            </m:e>
                            <m:sub>
                              <m:r>
                                <a:rPr lang="en-IL" sz="1200" i="1">
                                  <a:latin typeface="Cambria Math" panose="02040503050406030204" pitchFamily="18" charset="0"/>
                                </a:rPr>
                                <m:t>𝑥</m:t>
                              </m:r>
                            </m:sub>
                          </m:sSub>
                          <m:r>
                            <a:rPr lang="en-IL" sz="1200">
                              <a:latin typeface="Cambria Math" panose="02040503050406030204" pitchFamily="18" charset="0"/>
                            </a:rPr>
                            <m:t>)</m:t>
                          </m:r>
                          <m:r>
                            <a:rPr lang="en-IL" sz="1200" i="1">
                              <a:latin typeface="Cambria Math" panose="02040503050406030204" pitchFamily="18" charset="0"/>
                            </a:rPr>
                            <m:t>𝛿</m:t>
                          </m:r>
                          <m:r>
                            <a:rPr lang="en-IL" sz="1200">
                              <a:latin typeface="Cambria Math" panose="02040503050406030204" pitchFamily="18" charset="0"/>
                            </a:rPr>
                            <m:t>(</m:t>
                          </m:r>
                          <m:sSub>
                            <m:sSubPr>
                              <m:ctrlPr>
                                <a:rPr lang="en-IL" sz="1200" i="1">
                                  <a:latin typeface="Cambria Math" panose="02040503050406030204" pitchFamily="18" charset="0"/>
                                </a:rPr>
                              </m:ctrlPr>
                            </m:sSubPr>
                            <m:e>
                              <m:acc>
                                <m:accPr>
                                  <m:chr m:val="̃"/>
                                  <m:ctrlPr>
                                    <a:rPr lang="en-IL" sz="1200" i="1">
                                      <a:latin typeface="Cambria Math" panose="02040503050406030204" pitchFamily="18" charset="0"/>
                                    </a:rPr>
                                  </m:ctrlPr>
                                </m:accPr>
                                <m:e>
                                  <m:r>
                                    <a:rPr lang="en-IL" sz="1200" i="1">
                                      <a:latin typeface="Cambria Math" panose="02040503050406030204" pitchFamily="18" charset="0"/>
                                    </a:rPr>
                                    <m:t>𝑘</m:t>
                                  </m:r>
                                </m:e>
                              </m:acc>
                            </m:e>
                            <m:sub>
                              <m:r>
                                <a:rPr lang="en-IL" sz="1200" i="1">
                                  <a:latin typeface="Cambria Math" panose="02040503050406030204" pitchFamily="18" charset="0"/>
                                </a:rPr>
                                <m:t>𝑦</m:t>
                              </m:r>
                            </m:sub>
                          </m:sSub>
                          <m:r>
                            <a:rPr lang="en-IL" sz="1200">
                              <a:latin typeface="Cambria Math" panose="02040503050406030204" pitchFamily="18" charset="0"/>
                            </a:rPr>
                            <m:t>−</m:t>
                          </m:r>
                          <m:sSub>
                            <m:sSubPr>
                              <m:ctrlPr>
                                <a:rPr lang="en-IL" sz="1200" i="1">
                                  <a:latin typeface="Cambria Math" panose="02040503050406030204" pitchFamily="18" charset="0"/>
                                </a:rPr>
                              </m:ctrlPr>
                            </m:sSubPr>
                            <m:e>
                              <m:r>
                                <a:rPr lang="en-IL" sz="1200" i="1">
                                  <a:latin typeface="Cambria Math" panose="02040503050406030204" pitchFamily="18" charset="0"/>
                                </a:rPr>
                                <m:t>𝑘</m:t>
                              </m:r>
                            </m:e>
                            <m:sub>
                              <m:r>
                                <a:rPr lang="en-IL" sz="1200" i="1">
                                  <a:latin typeface="Cambria Math" panose="02040503050406030204" pitchFamily="18" charset="0"/>
                                </a:rPr>
                                <m:t>𝑦</m:t>
                              </m:r>
                            </m:sub>
                          </m:sSub>
                          <m:r>
                            <a:rPr lang="en-IL" sz="1200">
                              <a:latin typeface="Cambria Math" panose="02040503050406030204" pitchFamily="18" charset="0"/>
                            </a:rPr>
                            <m:t>)</m:t>
                          </m:r>
                          <m:r>
                            <a:rPr lang="en-IL" sz="1200" i="1">
                              <a:latin typeface="Cambria Math" panose="02040503050406030204" pitchFamily="18" charset="0"/>
                            </a:rPr>
                            <m:t>𝑑</m:t>
                          </m:r>
                          <m:sSub>
                            <m:sSubPr>
                              <m:ctrlPr>
                                <a:rPr lang="en-IL" sz="1200" i="1">
                                  <a:latin typeface="Cambria Math" panose="02040503050406030204" pitchFamily="18" charset="0"/>
                                </a:rPr>
                              </m:ctrlPr>
                            </m:sSubPr>
                            <m:e>
                              <m:acc>
                                <m:accPr>
                                  <m:chr m:val="̃"/>
                                  <m:ctrlPr>
                                    <a:rPr lang="en-IL" sz="1200" i="1">
                                      <a:latin typeface="Cambria Math" panose="02040503050406030204" pitchFamily="18" charset="0"/>
                                    </a:rPr>
                                  </m:ctrlPr>
                                </m:accPr>
                                <m:e>
                                  <m:r>
                                    <a:rPr lang="en-IL" sz="1200" i="1">
                                      <a:latin typeface="Cambria Math" panose="02040503050406030204" pitchFamily="18" charset="0"/>
                                    </a:rPr>
                                    <m:t>𝑘</m:t>
                                  </m:r>
                                </m:e>
                              </m:acc>
                            </m:e>
                            <m:sub>
                              <m:r>
                                <a:rPr lang="en-IL" sz="1200" i="1">
                                  <a:latin typeface="Cambria Math" panose="02040503050406030204" pitchFamily="18" charset="0"/>
                                </a:rPr>
                                <m:t>𝑥</m:t>
                              </m:r>
                            </m:sub>
                          </m:sSub>
                          <m:r>
                            <a:rPr lang="en-IL" sz="1200" i="1">
                              <a:latin typeface="Cambria Math" panose="02040503050406030204" pitchFamily="18" charset="0"/>
                            </a:rPr>
                            <m:t>𝑑</m:t>
                          </m:r>
                          <m:sSub>
                            <m:sSubPr>
                              <m:ctrlPr>
                                <a:rPr lang="en-IL" sz="1200" i="1">
                                  <a:latin typeface="Cambria Math" panose="02040503050406030204" pitchFamily="18" charset="0"/>
                                </a:rPr>
                              </m:ctrlPr>
                            </m:sSubPr>
                            <m:e>
                              <m:acc>
                                <m:accPr>
                                  <m:chr m:val="̃"/>
                                  <m:ctrlPr>
                                    <a:rPr lang="en-IL" sz="1200" i="1">
                                      <a:latin typeface="Cambria Math" panose="02040503050406030204" pitchFamily="18" charset="0"/>
                                    </a:rPr>
                                  </m:ctrlPr>
                                </m:accPr>
                                <m:e>
                                  <m:r>
                                    <a:rPr lang="en-IL" sz="1200" i="1">
                                      <a:latin typeface="Cambria Math" panose="02040503050406030204" pitchFamily="18" charset="0"/>
                                    </a:rPr>
                                    <m:t>𝑘</m:t>
                                  </m:r>
                                </m:e>
                              </m:acc>
                            </m:e>
                            <m:sub>
                              <m:r>
                                <a:rPr lang="en-IL" sz="1200" i="1">
                                  <a:latin typeface="Cambria Math" panose="02040503050406030204" pitchFamily="18" charset="0"/>
                                </a:rPr>
                                <m:t>𝑦</m:t>
                              </m:r>
                            </m:sub>
                          </m:sSub>
                        </m:e>
                      </m:nary>
                    </m:oMath>
                  </m:oMathPara>
                </a14:m>
                <a:endParaRPr lang="en-IL" sz="1200" dirty="0"/>
              </a:p>
            </p:txBody>
          </p:sp>
        </mc:Choice>
        <mc:Fallback xmlns="">
          <p:sp>
            <p:nvSpPr>
              <p:cNvPr id="6" name="Rectangle 5">
                <a:extLst>
                  <a:ext uri="{FF2B5EF4-FFF2-40B4-BE49-F238E27FC236}">
                    <a16:creationId xmlns:a16="http://schemas.microsoft.com/office/drawing/2014/main" id="{FE77D71A-F4E1-4F72-92AC-893505D70656}"/>
                  </a:ext>
                </a:extLst>
              </p:cNvPr>
              <p:cNvSpPr>
                <a:spLocks noRot="1" noChangeAspect="1" noMove="1" noResize="1" noEditPoints="1" noAdjustHandles="1" noChangeArrowheads="1" noChangeShapeType="1" noTextEdit="1"/>
              </p:cNvSpPr>
              <p:nvPr/>
            </p:nvSpPr>
            <p:spPr>
              <a:xfrm>
                <a:off x="2375953" y="1161408"/>
                <a:ext cx="5257800" cy="632096"/>
              </a:xfrm>
              <a:prstGeom prst="rect">
                <a:avLst/>
              </a:prstGeom>
              <a:blipFill>
                <a:blip r:embed="rId2"/>
                <a:stretch>
                  <a:fillRect/>
                </a:stretch>
              </a:blipFill>
            </p:spPr>
            <p:txBody>
              <a:bodyPr/>
              <a:lstStyle/>
              <a:p>
                <a:r>
                  <a:rPr lang="en-IL">
                    <a:noFill/>
                  </a:rPr>
                  <a:t> </a:t>
                </a:r>
              </a:p>
            </p:txBody>
          </p:sp>
        </mc:Fallback>
      </mc:AlternateContent>
      <p:pic>
        <p:nvPicPr>
          <p:cNvPr id="227" name="Picture 226">
            <a:extLst>
              <a:ext uri="{FF2B5EF4-FFF2-40B4-BE49-F238E27FC236}">
                <a16:creationId xmlns:a16="http://schemas.microsoft.com/office/drawing/2014/main" id="{50090473-8298-4DA4-9684-7765E0730A5E}"/>
              </a:ext>
            </a:extLst>
          </p:cNvPr>
          <p:cNvPicPr>
            <a:picLocks noChangeAspect="1"/>
          </p:cNvPicPr>
          <p:nvPr/>
        </p:nvPicPr>
        <p:blipFill>
          <a:blip r:embed="rId3"/>
          <a:stretch>
            <a:fillRect/>
          </a:stretch>
        </p:blipFill>
        <p:spPr>
          <a:xfrm>
            <a:off x="2580230" y="2124094"/>
            <a:ext cx="5573171" cy="2520404"/>
          </a:xfrm>
          <a:prstGeom prst="rect">
            <a:avLst/>
          </a:prstGeom>
        </p:spPr>
      </p:pic>
      <mc:AlternateContent xmlns:mc="http://schemas.openxmlformats.org/markup-compatibility/2006" xmlns:a14="http://schemas.microsoft.com/office/drawing/2010/main">
        <mc:Choice Requires="a14">
          <p:sp>
            <p:nvSpPr>
              <p:cNvPr id="228" name="Rectangle 227">
                <a:extLst>
                  <a:ext uri="{FF2B5EF4-FFF2-40B4-BE49-F238E27FC236}">
                    <a16:creationId xmlns:a16="http://schemas.microsoft.com/office/drawing/2014/main" id="{3F2AABA3-E865-4982-BF82-C2ECF66863C6}"/>
                  </a:ext>
                </a:extLst>
              </p:cNvPr>
              <p:cNvSpPr/>
              <p:nvPr/>
            </p:nvSpPr>
            <p:spPr>
              <a:xfrm>
                <a:off x="10065826" y="1726970"/>
                <a:ext cx="1261756" cy="3348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IL" sz="1400" b="1" i="1">
                              <a:latin typeface="Cambria Math" panose="02040503050406030204" pitchFamily="18" charset="0"/>
                            </a:rPr>
                          </m:ctrlPr>
                        </m:sSubPr>
                        <m:e>
                          <m:r>
                            <a:rPr lang="en-IL" sz="1400" b="1">
                              <a:latin typeface="Cambria Math" panose="02040503050406030204" pitchFamily="18" charset="0"/>
                            </a:rPr>
                            <m:t>ĸ</m:t>
                          </m:r>
                        </m:e>
                        <m:sub>
                          <m:r>
                            <a:rPr lang="en-IL" sz="1400" b="1">
                              <a:latin typeface="Cambria Math" panose="02040503050406030204" pitchFamily="18" charset="0"/>
                            </a:rPr>
                            <m:t>||</m:t>
                          </m:r>
                        </m:sub>
                      </m:sSub>
                      <m:r>
                        <a:rPr lang="en-IL" sz="1400" b="1">
                          <a:latin typeface="Cambria Math" panose="02040503050406030204" pitchFamily="18" charset="0"/>
                        </a:rPr>
                        <m:t>=</m:t>
                      </m:r>
                      <m:sSub>
                        <m:sSubPr>
                          <m:ctrlPr>
                            <a:rPr lang="en-IL" sz="1400" b="1" i="1">
                              <a:latin typeface="Cambria Math" panose="02040503050406030204" pitchFamily="18" charset="0"/>
                            </a:rPr>
                          </m:ctrlPr>
                        </m:sSubPr>
                        <m:e>
                          <m:r>
                            <a:rPr lang="en-IL" sz="1400" b="1" i="1">
                              <a:latin typeface="Cambria Math" panose="02040503050406030204" pitchFamily="18" charset="0"/>
                            </a:rPr>
                            <m:t>𝒌</m:t>
                          </m:r>
                        </m:e>
                        <m:sub>
                          <m:r>
                            <a:rPr lang="en-IL" sz="1400" b="1">
                              <a:latin typeface="Cambria Math" panose="02040503050406030204" pitchFamily="18" charset="0"/>
                            </a:rPr>
                            <m:t>||</m:t>
                          </m:r>
                        </m:sub>
                      </m:sSub>
                      <m:r>
                        <a:rPr lang="en-IL" sz="1400" b="1" i="1" smtClean="0">
                          <a:latin typeface="Cambria Math" panose="02040503050406030204" pitchFamily="18" charset="0"/>
                        </a:rPr>
                        <m:t>±</m:t>
                      </m:r>
                      <m:sSubSup>
                        <m:sSubSupPr>
                          <m:ctrlPr>
                            <a:rPr lang="en-IL" sz="1400" b="1" i="1">
                              <a:latin typeface="Cambria Math" panose="02040503050406030204" pitchFamily="18" charset="0"/>
                            </a:rPr>
                          </m:ctrlPr>
                        </m:sSubSupPr>
                        <m:e>
                          <m:r>
                            <a:rPr lang="en-IL" sz="1400" b="1" i="1">
                              <a:latin typeface="Cambria Math" panose="02040503050406030204" pitchFamily="18" charset="0"/>
                            </a:rPr>
                            <m:t>𝒌</m:t>
                          </m:r>
                        </m:e>
                        <m:sub>
                          <m:r>
                            <a:rPr lang="en-IL" sz="1400" b="1">
                              <a:latin typeface="Cambria Math" panose="02040503050406030204" pitchFamily="18" charset="0"/>
                            </a:rPr>
                            <m:t>||</m:t>
                          </m:r>
                        </m:sub>
                        <m:sup>
                          <m:r>
                            <a:rPr lang="en-IL" sz="1400" b="1">
                              <a:latin typeface="Cambria Math" panose="02040503050406030204" pitchFamily="18" charset="0"/>
                            </a:rPr>
                            <m:t>′</m:t>
                          </m:r>
                        </m:sup>
                      </m:sSubSup>
                    </m:oMath>
                  </m:oMathPara>
                </a14:m>
                <a:endParaRPr lang="en-IL" sz="1400" b="1" dirty="0"/>
              </a:p>
            </p:txBody>
          </p:sp>
        </mc:Choice>
        <mc:Fallback xmlns="">
          <p:sp>
            <p:nvSpPr>
              <p:cNvPr id="228" name="Rectangle 227">
                <a:extLst>
                  <a:ext uri="{FF2B5EF4-FFF2-40B4-BE49-F238E27FC236}">
                    <a16:creationId xmlns:a16="http://schemas.microsoft.com/office/drawing/2014/main" id="{3F2AABA3-E865-4982-BF82-C2ECF66863C6}"/>
                  </a:ext>
                </a:extLst>
              </p:cNvPr>
              <p:cNvSpPr>
                <a:spLocks noRot="1" noChangeAspect="1" noMove="1" noResize="1" noEditPoints="1" noAdjustHandles="1" noChangeArrowheads="1" noChangeShapeType="1" noTextEdit="1"/>
              </p:cNvSpPr>
              <p:nvPr/>
            </p:nvSpPr>
            <p:spPr>
              <a:xfrm>
                <a:off x="10065826" y="1726970"/>
                <a:ext cx="1261756" cy="334835"/>
              </a:xfrm>
              <a:prstGeom prst="rect">
                <a:avLst/>
              </a:prstGeom>
              <a:blipFill>
                <a:blip r:embed="rId4"/>
                <a:stretch>
                  <a:fillRect b="-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0" name="Rectangle 229">
                <a:extLst>
                  <a:ext uri="{FF2B5EF4-FFF2-40B4-BE49-F238E27FC236}">
                    <a16:creationId xmlns:a16="http://schemas.microsoft.com/office/drawing/2014/main" id="{5A4D8086-B386-422C-AC7E-D878C5B98F6D}"/>
                  </a:ext>
                </a:extLst>
              </p:cNvPr>
              <p:cNvSpPr/>
              <p:nvPr/>
            </p:nvSpPr>
            <p:spPr>
              <a:xfrm>
                <a:off x="318052" y="1743505"/>
                <a:ext cx="9859618" cy="334835"/>
              </a:xfrm>
              <a:prstGeom prst="rect">
                <a:avLst/>
              </a:prstGeom>
            </p:spPr>
            <p:txBody>
              <a:bodyPr wrap="square">
                <a:spAutoFit/>
              </a:bodyPr>
              <a:lstStyle/>
              <a:p>
                <a:pPr marL="171450" indent="-171450">
                  <a:buFont typeface="Wingdings" panose="05000000000000000000" pitchFamily="2" charset="2"/>
                  <a:buChar char="Ø"/>
                </a:pPr>
                <a:r>
                  <a:rPr lang="en-US" sz="1400" b="1" dirty="0">
                    <a:latin typeface="Palatino Linotype" panose="02040502050505030304" pitchFamily="18" charset="0"/>
                    <a:ea typeface="Calibri" panose="020F0502020204030204" pitchFamily="34" charset="0"/>
                    <a:cs typeface="Arial" panose="020B0604020202020204" pitchFamily="34" charset="0"/>
                  </a:rPr>
                  <a:t>Source</a:t>
                </a:r>
                <a:r>
                  <a:rPr lang="en-IL" sz="1400" b="1" dirty="0">
                    <a:latin typeface="Palatino Linotype" panose="02040502050505030304" pitchFamily="18" charset="0"/>
                    <a:ea typeface="Calibri" panose="020F0502020204030204" pitchFamily="34" charset="0"/>
                    <a:cs typeface="Arial" panose="020B0604020202020204" pitchFamily="34" charset="0"/>
                  </a:rPr>
                  <a:t> field consisting of a single </a:t>
                </a:r>
                <a:r>
                  <a:rPr lang="en-US" sz="1400" b="1" dirty="0">
                    <a:latin typeface="Palatino Linotype" panose="02040502050505030304" pitchFamily="18" charset="0"/>
                    <a:ea typeface="Calibri" panose="020F0502020204030204" pitchFamily="34" charset="0"/>
                    <a:cs typeface="Arial" panose="020B0604020202020204" pitchFamily="34" charset="0"/>
                  </a:rPr>
                  <a:t>pair of </a:t>
                </a:r>
                <a:r>
                  <a:rPr lang="en-IL" sz="1400" b="1" dirty="0">
                    <a:latin typeface="Palatino Linotype" panose="02040502050505030304" pitchFamily="18" charset="0"/>
                    <a:ea typeface="Calibri" panose="020F0502020204030204" pitchFamily="34" charset="0"/>
                    <a:cs typeface="Arial" panose="020B0604020202020204" pitchFamily="34" charset="0"/>
                  </a:rPr>
                  <a:t>spatial frequency</a:t>
                </a:r>
                <a:r>
                  <a:rPr lang="en-US" sz="1400" b="1" dirty="0">
                    <a:latin typeface="Palatino Linotype" panose="02040502050505030304" pitchFamily="18" charset="0"/>
                    <a:ea typeface="Calibri" panose="020F0502020204030204" pitchFamily="34" charset="0"/>
                    <a:cs typeface="Arial" panose="020B0604020202020204" pitchFamily="34" charset="0"/>
                  </a:rPr>
                  <a:t> will shift the transverse wave  vector of the sample </a:t>
                </a:r>
                <a14:m>
                  <m:oMath xmlns:m="http://schemas.openxmlformats.org/officeDocument/2006/math">
                    <m:sSubSup>
                      <m:sSubSupPr>
                        <m:ctrlPr>
                          <a:rPr lang="en-IL" sz="1400" b="1" i="1">
                            <a:latin typeface="Cambria Math" panose="02040503050406030204" pitchFamily="18" charset="0"/>
                          </a:rPr>
                        </m:ctrlPr>
                      </m:sSubSupPr>
                      <m:e>
                        <m:r>
                          <a:rPr lang="en-IL" sz="1400" b="1" i="1">
                            <a:latin typeface="Cambria Math" panose="02040503050406030204" pitchFamily="18" charset="0"/>
                          </a:rPr>
                          <m:t>𝒌</m:t>
                        </m:r>
                      </m:e>
                      <m:sub>
                        <m:r>
                          <a:rPr lang="en-IL" sz="1400" b="1">
                            <a:latin typeface="Cambria Math" panose="02040503050406030204" pitchFamily="18" charset="0"/>
                          </a:rPr>
                          <m:t>||</m:t>
                        </m:r>
                      </m:sub>
                      <m:sup>
                        <m:r>
                          <a:rPr lang="en-IL" sz="1400" b="1">
                            <a:latin typeface="Cambria Math" panose="02040503050406030204" pitchFamily="18" charset="0"/>
                          </a:rPr>
                          <m:t>′</m:t>
                        </m:r>
                      </m:sup>
                    </m:sSubSup>
                    <m:r>
                      <a:rPr lang="en-IL" sz="1400" b="1" i="1">
                        <a:latin typeface="Cambria Math" panose="02040503050406030204" pitchFamily="18" charset="0"/>
                      </a:rPr>
                      <m:t> </m:t>
                    </m:r>
                  </m:oMath>
                </a14:m>
                <a:r>
                  <a:rPr lang="en-US" sz="1400" b="1" dirty="0">
                    <a:latin typeface="Palatino Linotype" panose="02040502050505030304" pitchFamily="18" charset="0"/>
                    <a:ea typeface="Calibri" panose="020F0502020204030204" pitchFamily="34" charset="0"/>
                    <a:cs typeface="Arial" panose="020B0604020202020204" pitchFamily="34" charset="0"/>
                  </a:rPr>
                  <a:t> as:</a:t>
                </a:r>
                <a:r>
                  <a:rPr lang="en-IL" sz="1400" b="1" dirty="0">
                    <a:latin typeface="Palatino Linotype" panose="02040502050505030304" pitchFamily="18" charset="0"/>
                    <a:ea typeface="Calibri" panose="020F0502020204030204" pitchFamily="34" charset="0"/>
                    <a:cs typeface="Arial" panose="020B0604020202020204" pitchFamily="34" charset="0"/>
                  </a:rPr>
                  <a:t> </a:t>
                </a:r>
                <a:endParaRPr lang="en-IL" sz="1400" b="1" dirty="0"/>
              </a:p>
            </p:txBody>
          </p:sp>
        </mc:Choice>
        <mc:Fallback xmlns="">
          <p:sp>
            <p:nvSpPr>
              <p:cNvPr id="230" name="Rectangle 229">
                <a:extLst>
                  <a:ext uri="{FF2B5EF4-FFF2-40B4-BE49-F238E27FC236}">
                    <a16:creationId xmlns:a16="http://schemas.microsoft.com/office/drawing/2014/main" id="{5A4D8086-B386-422C-AC7E-D878C5B98F6D}"/>
                  </a:ext>
                </a:extLst>
              </p:cNvPr>
              <p:cNvSpPr>
                <a:spLocks noRot="1" noChangeAspect="1" noMove="1" noResize="1" noEditPoints="1" noAdjustHandles="1" noChangeArrowheads="1" noChangeShapeType="1" noTextEdit="1"/>
              </p:cNvSpPr>
              <p:nvPr/>
            </p:nvSpPr>
            <p:spPr>
              <a:xfrm>
                <a:off x="318052" y="1743505"/>
                <a:ext cx="9859618" cy="334835"/>
              </a:xfrm>
              <a:prstGeom prst="rect">
                <a:avLst/>
              </a:prstGeom>
              <a:blipFill>
                <a:blip r:embed="rId5"/>
                <a:stretch>
                  <a:fillRect l="-62" t="-1818"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1" name="Rectangle 230">
                <a:extLst>
                  <a:ext uri="{FF2B5EF4-FFF2-40B4-BE49-F238E27FC236}">
                    <a16:creationId xmlns:a16="http://schemas.microsoft.com/office/drawing/2014/main" id="{87549FEA-6BAF-48DA-930E-A59B346DD259}"/>
                  </a:ext>
                </a:extLst>
              </p:cNvPr>
              <p:cNvSpPr/>
              <p:nvPr/>
            </p:nvSpPr>
            <p:spPr>
              <a:xfrm>
                <a:off x="8826845" y="5470292"/>
                <a:ext cx="1887055" cy="4392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IL" sz="1200" b="1" i="1">
                              <a:latin typeface="Cambria Math" panose="02040503050406030204" pitchFamily="18" charset="0"/>
                            </a:rPr>
                          </m:ctrlPr>
                        </m:sSubSupPr>
                        <m:e>
                          <m:r>
                            <a:rPr lang="en-IL" sz="1200" b="1" i="1">
                              <a:latin typeface="Cambria Math" panose="02040503050406030204" pitchFamily="18" charset="0"/>
                            </a:rPr>
                            <m:t>𝒌</m:t>
                          </m:r>
                        </m:e>
                        <m:sub>
                          <m:r>
                            <a:rPr lang="en-IL" sz="1200" b="1">
                              <a:latin typeface="Cambria Math" panose="02040503050406030204" pitchFamily="18" charset="0"/>
                            </a:rPr>
                            <m:t>||,</m:t>
                          </m:r>
                          <m:r>
                            <a:rPr lang="en-IL" sz="1200" b="1" i="1">
                              <a:latin typeface="Cambria Math" panose="02040503050406030204" pitchFamily="18" charset="0"/>
                            </a:rPr>
                            <m:t>𝒎𝒂𝒙</m:t>
                          </m:r>
                        </m:sub>
                        <m:sup>
                          <m:r>
                            <a:rPr lang="en-IL" sz="1200" b="1">
                              <a:latin typeface="Cambria Math" panose="02040503050406030204" pitchFamily="18" charset="0"/>
                            </a:rPr>
                            <m:t>′</m:t>
                          </m:r>
                        </m:sup>
                      </m:sSubSup>
                      <m:r>
                        <a:rPr lang="en-IL" sz="1200" b="1">
                          <a:latin typeface="Cambria Math" panose="02040503050406030204" pitchFamily="18" charset="0"/>
                        </a:rPr>
                        <m:t>+</m:t>
                      </m:r>
                      <m:sSub>
                        <m:sSubPr>
                          <m:ctrlPr>
                            <a:rPr lang="en-IL" sz="1200" b="1" i="1">
                              <a:latin typeface="Cambria Math" panose="02040503050406030204" pitchFamily="18" charset="0"/>
                            </a:rPr>
                          </m:ctrlPr>
                        </m:sSubPr>
                        <m:e>
                          <m:r>
                            <a:rPr lang="en-IL" sz="1200" b="1" i="1">
                              <a:latin typeface="Cambria Math" panose="02040503050406030204" pitchFamily="18" charset="0"/>
                            </a:rPr>
                            <m:t>𝒌</m:t>
                          </m:r>
                        </m:e>
                        <m:sub>
                          <m:r>
                            <a:rPr lang="en-IL" sz="1200" b="1">
                              <a:latin typeface="Cambria Math" panose="02040503050406030204" pitchFamily="18" charset="0"/>
                            </a:rPr>
                            <m:t>||,</m:t>
                          </m:r>
                          <m:r>
                            <a:rPr lang="en-IL" sz="1200" b="1" i="1">
                              <a:latin typeface="Cambria Math" panose="02040503050406030204" pitchFamily="18" charset="0"/>
                            </a:rPr>
                            <m:t>𝒎𝒂𝒙</m:t>
                          </m:r>
                        </m:sub>
                      </m:sSub>
                      <m:r>
                        <a:rPr lang="en-IL" sz="1200" b="1">
                          <a:latin typeface="Cambria Math" panose="02040503050406030204" pitchFamily="18" charset="0"/>
                        </a:rPr>
                        <m:t>=</m:t>
                      </m:r>
                      <m:f>
                        <m:fPr>
                          <m:ctrlPr>
                            <a:rPr lang="en-IL" sz="1200" b="1" i="1">
                              <a:latin typeface="Cambria Math" panose="02040503050406030204" pitchFamily="18" charset="0"/>
                            </a:rPr>
                          </m:ctrlPr>
                        </m:fPr>
                        <m:num>
                          <m:r>
                            <a:rPr lang="en-IL" sz="1200" b="1">
                              <a:latin typeface="Cambria Math" panose="02040503050406030204" pitchFamily="18" charset="0"/>
                            </a:rPr>
                            <m:t>𝟐</m:t>
                          </m:r>
                          <m:r>
                            <a:rPr lang="en-IL" sz="1200" b="1" i="1">
                              <a:latin typeface="Cambria Math" panose="02040503050406030204" pitchFamily="18" charset="0"/>
                            </a:rPr>
                            <m:t>𝝅</m:t>
                          </m:r>
                          <m:r>
                            <a:rPr lang="en-IL" sz="1200" b="1" i="1">
                              <a:latin typeface="Cambria Math" panose="02040503050406030204" pitchFamily="18" charset="0"/>
                            </a:rPr>
                            <m:t>𝑵𝑨</m:t>
                          </m:r>
                        </m:num>
                        <m:den>
                          <m:r>
                            <a:rPr lang="en-IL" sz="1200" b="1" i="1">
                              <a:latin typeface="Cambria Math" panose="02040503050406030204" pitchFamily="18" charset="0"/>
                            </a:rPr>
                            <m:t>𝝀</m:t>
                          </m:r>
                        </m:den>
                      </m:f>
                    </m:oMath>
                  </m:oMathPara>
                </a14:m>
                <a:endParaRPr lang="en-IL" sz="1200" b="1" dirty="0"/>
              </a:p>
            </p:txBody>
          </p:sp>
        </mc:Choice>
        <mc:Fallback xmlns="">
          <p:sp>
            <p:nvSpPr>
              <p:cNvPr id="231" name="Rectangle 230">
                <a:extLst>
                  <a:ext uri="{FF2B5EF4-FFF2-40B4-BE49-F238E27FC236}">
                    <a16:creationId xmlns:a16="http://schemas.microsoft.com/office/drawing/2014/main" id="{87549FEA-6BAF-48DA-930E-A59B346DD259}"/>
                  </a:ext>
                </a:extLst>
              </p:cNvPr>
              <p:cNvSpPr>
                <a:spLocks noRot="1" noChangeAspect="1" noMove="1" noResize="1" noEditPoints="1" noAdjustHandles="1" noChangeArrowheads="1" noChangeShapeType="1" noTextEdit="1"/>
              </p:cNvSpPr>
              <p:nvPr/>
            </p:nvSpPr>
            <p:spPr>
              <a:xfrm>
                <a:off x="8826845" y="5470292"/>
                <a:ext cx="1887055" cy="439223"/>
              </a:xfrm>
              <a:prstGeom prst="rect">
                <a:avLst/>
              </a:prstGeom>
              <a:blipFill>
                <a:blip r:embed="rId6"/>
                <a:stretch>
                  <a:fillRect b="-1389"/>
                </a:stretch>
              </a:blipFill>
            </p:spPr>
            <p:txBody>
              <a:bodyPr/>
              <a:lstStyle/>
              <a:p>
                <a:r>
                  <a:rPr lang="en-US">
                    <a:noFill/>
                  </a:rPr>
                  <a:t> </a:t>
                </a:r>
              </a:p>
            </p:txBody>
          </p:sp>
        </mc:Fallback>
      </mc:AlternateContent>
      <p:sp>
        <p:nvSpPr>
          <p:cNvPr id="232" name="Rectangle 231">
            <a:extLst>
              <a:ext uri="{FF2B5EF4-FFF2-40B4-BE49-F238E27FC236}">
                <a16:creationId xmlns:a16="http://schemas.microsoft.com/office/drawing/2014/main" id="{2981D60B-5F48-4ABB-9FF0-C37AA204FB66}"/>
              </a:ext>
            </a:extLst>
          </p:cNvPr>
          <p:cNvSpPr/>
          <p:nvPr/>
        </p:nvSpPr>
        <p:spPr>
          <a:xfrm>
            <a:off x="518563" y="5925078"/>
            <a:ext cx="9916440" cy="738664"/>
          </a:xfrm>
          <a:prstGeom prst="rect">
            <a:avLst/>
          </a:prstGeom>
        </p:spPr>
        <p:txBody>
          <a:bodyPr wrap="square">
            <a:spAutoFit/>
          </a:bodyPr>
          <a:lstStyle/>
          <a:p>
            <a:pPr marL="171450" indent="-171450">
              <a:buFont typeface="Wingdings" panose="05000000000000000000" pitchFamily="2" charset="2"/>
              <a:buChar char="Ø"/>
            </a:pPr>
            <a:r>
              <a:rPr lang="en-IL" sz="1400" b="1" dirty="0">
                <a:latin typeface="Palatino Linotype" panose="02040502050505030304" pitchFamily="18" charset="0"/>
                <a:ea typeface="Calibri" panose="020F0502020204030204" pitchFamily="34" charset="0"/>
                <a:cs typeface="Arial" panose="020B0604020202020204" pitchFamily="34" charset="0"/>
              </a:rPr>
              <a:t>For a confined source field with a characteristic lateral dimension </a:t>
            </a:r>
            <a:r>
              <a:rPr lang="en-US" sz="1400" b="1" dirty="0">
                <a:latin typeface="Palatino Linotype" panose="02040502050505030304" pitchFamily="18" charset="0"/>
                <a:ea typeface="Calibri" panose="020F0502020204030204" pitchFamily="34" charset="0"/>
                <a:cs typeface="Arial" panose="020B0604020202020204" pitchFamily="34" charset="0"/>
              </a:rPr>
              <a:t>L, </a:t>
            </a:r>
            <a:r>
              <a:rPr lang="en-IL" sz="1400" b="1" dirty="0">
                <a:latin typeface="Palatino Linotype" panose="02040502050505030304" pitchFamily="18" charset="0"/>
                <a:ea typeface="Calibri" panose="020F0502020204030204" pitchFamily="34" charset="0"/>
                <a:cs typeface="Arial" panose="020B0604020202020204" pitchFamily="34" charset="0"/>
              </a:rPr>
              <a:t>the highest spatial frequencies are on the order of </a:t>
            </a:r>
            <a:r>
              <a:rPr lang="en-IL" sz="1400" b="1" i="1" dirty="0">
                <a:latin typeface="Palatino Linotype" panose="02040502050505030304" pitchFamily="18" charset="0"/>
                <a:ea typeface="Calibri" panose="020F0502020204030204" pitchFamily="34" charset="0"/>
                <a:cs typeface="Arial" panose="020B0604020202020204" pitchFamily="34" charset="0"/>
              </a:rPr>
              <a:t>k</a:t>
            </a:r>
            <a:r>
              <a:rPr lang="en-US" sz="1400" b="1" baseline="-25000" dirty="0" err="1">
                <a:latin typeface="Palatino Linotype" panose="02040502050505030304" pitchFamily="18" charset="0"/>
                <a:ea typeface="Calibri" panose="020F0502020204030204" pitchFamily="34" charset="0"/>
                <a:cs typeface="Arial" panose="020B0604020202020204" pitchFamily="34" charset="0"/>
              </a:rPr>
              <a:t>ll</a:t>
            </a:r>
            <a:r>
              <a:rPr lang="en-US" sz="1400" b="1" baseline="-25000" dirty="0">
                <a:latin typeface="Palatino Linotype" panose="02040502050505030304" pitchFamily="18" charset="0"/>
                <a:ea typeface="Calibri" panose="020F0502020204030204" pitchFamily="34" charset="0"/>
                <a:cs typeface="Arial" panose="020B0604020202020204" pitchFamily="34" charset="0"/>
              </a:rPr>
              <a:t>, </a:t>
            </a:r>
            <a:r>
              <a:rPr lang="en-IL" sz="1400" b="1" baseline="-25000" dirty="0">
                <a:latin typeface="Palatino Linotype" panose="02040502050505030304" pitchFamily="18" charset="0"/>
                <a:ea typeface="Calibri" panose="020F0502020204030204" pitchFamily="34" charset="0"/>
                <a:cs typeface="Arial" panose="020B0604020202020204" pitchFamily="34" charset="0"/>
              </a:rPr>
              <a:t>max</a:t>
            </a:r>
            <a:r>
              <a:rPr lang="en-IL" sz="1400" b="1" dirty="0">
                <a:latin typeface="Palatino Linotype" panose="02040502050505030304" pitchFamily="18" charset="0"/>
                <a:ea typeface="Calibri" panose="020F0502020204030204" pitchFamily="34" charset="0"/>
                <a:cs typeface="Arial" panose="020B0604020202020204" pitchFamily="34" charset="0"/>
              </a:rPr>
              <a:t> ≈ </a:t>
            </a:r>
            <a:r>
              <a:rPr lang="en-IL" sz="1400" b="1" i="1" dirty="0">
                <a:latin typeface="Palatino Linotype" panose="02040502050505030304" pitchFamily="18" charset="0"/>
                <a:ea typeface="Calibri" panose="020F0502020204030204" pitchFamily="34" charset="0"/>
                <a:cs typeface="Arial" panose="020B0604020202020204" pitchFamily="34" charset="0"/>
              </a:rPr>
              <a:t>π</a:t>
            </a:r>
            <a:r>
              <a:rPr lang="en-US" sz="1400" b="1" i="1" dirty="0">
                <a:latin typeface="Palatino Linotype" panose="02040502050505030304" pitchFamily="18" charset="0"/>
                <a:ea typeface="Calibri" panose="020F0502020204030204" pitchFamily="34" charset="0"/>
                <a:cs typeface="Arial" panose="020B0604020202020204" pitchFamily="34" charset="0"/>
              </a:rPr>
              <a:t>/L </a:t>
            </a:r>
            <a:r>
              <a:rPr lang="en-IL" sz="1400" b="1" dirty="0">
                <a:latin typeface="Palatino Linotype" panose="02040502050505030304" pitchFamily="18" charset="0"/>
                <a:ea typeface="Calibri" panose="020F0502020204030204" pitchFamily="34" charset="0"/>
                <a:cs typeface="Arial" panose="020B0604020202020204" pitchFamily="34" charset="0"/>
              </a:rPr>
              <a:t>and thus</a:t>
            </a:r>
            <a:endParaRPr lang="en-IL" sz="1400" b="1" dirty="0"/>
          </a:p>
          <a:p>
            <a:r>
              <a:rPr lang="en-US" sz="1400" b="1" i="1" dirty="0">
                <a:latin typeface="Palatino Linotype" panose="02040502050505030304" pitchFamily="18" charset="0"/>
                <a:ea typeface="Calibri" panose="020F0502020204030204" pitchFamily="34" charset="0"/>
                <a:cs typeface="Arial" panose="020B0604020202020204" pitchFamily="34" charset="0"/>
              </a:rPr>
              <a:t> </a:t>
            </a:r>
            <a:endParaRPr lang="en-IL" sz="1400" b="1" dirty="0"/>
          </a:p>
        </p:txBody>
      </p:sp>
      <p:sp>
        <p:nvSpPr>
          <p:cNvPr id="233" name="Rectangle 232">
            <a:extLst>
              <a:ext uri="{FF2B5EF4-FFF2-40B4-BE49-F238E27FC236}">
                <a16:creationId xmlns:a16="http://schemas.microsoft.com/office/drawing/2014/main" id="{DB298317-850D-40AF-B1D4-8732A741033A}"/>
              </a:ext>
            </a:extLst>
          </p:cNvPr>
          <p:cNvSpPr/>
          <p:nvPr/>
        </p:nvSpPr>
        <p:spPr>
          <a:xfrm>
            <a:off x="534029" y="5555554"/>
            <a:ext cx="8504642" cy="307777"/>
          </a:xfrm>
          <a:prstGeom prst="rect">
            <a:avLst/>
          </a:prstGeom>
        </p:spPr>
        <p:txBody>
          <a:bodyPr wrap="square">
            <a:spAutoFit/>
          </a:bodyPr>
          <a:lstStyle/>
          <a:p>
            <a:pPr marL="171450" indent="-171450">
              <a:buFont typeface="Wingdings" panose="05000000000000000000" pitchFamily="2" charset="2"/>
              <a:buChar char="Ø"/>
            </a:pPr>
            <a:r>
              <a:rPr lang="en-US" sz="1400" b="1" dirty="0">
                <a:latin typeface="Palatino Linotype" panose="02040502050505030304" pitchFamily="18" charset="0"/>
                <a:ea typeface="Calibri" panose="020F0502020204030204" pitchFamily="34" charset="0"/>
                <a:cs typeface="Arial" panose="020B0604020202020204" pitchFamily="34" charset="0"/>
              </a:rPr>
              <a:t>The highest spatial frequencies that can be sampled using a specific probe field can be expressed: </a:t>
            </a:r>
            <a:endParaRPr lang="en-IL" sz="1400" b="1" dirty="0"/>
          </a:p>
        </p:txBody>
      </p:sp>
      <mc:AlternateContent xmlns:mc="http://schemas.openxmlformats.org/markup-compatibility/2006" xmlns:a14="http://schemas.microsoft.com/office/drawing/2010/main">
        <mc:Choice Requires="a14">
          <p:sp>
            <p:nvSpPr>
              <p:cNvPr id="234" name="Rectangle 233">
                <a:extLst>
                  <a:ext uri="{FF2B5EF4-FFF2-40B4-BE49-F238E27FC236}">
                    <a16:creationId xmlns:a16="http://schemas.microsoft.com/office/drawing/2014/main" id="{30E920BA-9669-40FC-BD81-88EE56EA1012}"/>
                  </a:ext>
                </a:extLst>
              </p:cNvPr>
              <p:cNvSpPr/>
              <p:nvPr/>
            </p:nvSpPr>
            <p:spPr>
              <a:xfrm>
                <a:off x="3751687" y="6290090"/>
                <a:ext cx="1725096" cy="614784"/>
              </a:xfrm>
              <a:prstGeom prst="rect">
                <a:avLst/>
              </a:prstGeom>
            </p:spPr>
            <p:txBody>
              <a:bodyPr wrap="square">
                <a:spAutoFit/>
              </a:bodyPr>
              <a:lstStyle/>
              <a:p>
                <a14:m>
                  <m:oMath xmlns:m="http://schemas.openxmlformats.org/officeDocument/2006/math">
                    <m:sSubSup>
                      <m:sSubSupPr>
                        <m:ctrlPr>
                          <a:rPr lang="en-IL" sz="1400" i="1">
                            <a:latin typeface="Cambria Math" panose="02040503050406030204" pitchFamily="18" charset="0"/>
                            <a:ea typeface="Times New Roman" panose="02020603050405020304" pitchFamily="18" charset="0"/>
                            <a:cs typeface="Times New Roman" panose="02020603050405020304" pitchFamily="18" charset="0"/>
                          </a:rPr>
                        </m:ctrlPr>
                      </m:sSubSupPr>
                      <m:e>
                        <m:r>
                          <a:rPr lang="en-IL" sz="1400" i="1">
                            <a:latin typeface="Cambria Math" panose="02040503050406030204" pitchFamily="18" charset="0"/>
                            <a:ea typeface="Times New Roman" panose="02020603050405020304" pitchFamily="18" charset="0"/>
                            <a:cs typeface="Times New Roman" panose="02020603050405020304" pitchFamily="18" charset="0"/>
                          </a:rPr>
                          <m:t>𝑘</m:t>
                        </m:r>
                      </m:e>
                      <m:sub>
                        <m:r>
                          <a:rPr lang="en-IL" sz="1400" i="1">
                            <a:latin typeface="Cambria Math" panose="02040503050406030204" pitchFamily="18" charset="0"/>
                            <a:ea typeface="Times New Roman" panose="02020603050405020304" pitchFamily="18" charset="0"/>
                            <a:cs typeface="Times New Roman" panose="02020603050405020304" pitchFamily="18" charset="0"/>
                          </a:rPr>
                          <m:t>||,</m:t>
                        </m:r>
                        <m:r>
                          <a:rPr lang="en-IL" sz="1400" i="1">
                            <a:latin typeface="Cambria Math" panose="02040503050406030204" pitchFamily="18" charset="0"/>
                            <a:ea typeface="Times New Roman" panose="02020603050405020304" pitchFamily="18" charset="0"/>
                            <a:cs typeface="Times New Roman" panose="02020603050405020304" pitchFamily="18" charset="0"/>
                          </a:rPr>
                          <m:t>𝑚𝑎𝑥</m:t>
                        </m:r>
                      </m:sub>
                      <m:sup>
                        <m:r>
                          <a:rPr lang="en-IL" sz="1400" i="1">
                            <a:latin typeface="Cambria Math" panose="02040503050406030204" pitchFamily="18" charset="0"/>
                            <a:ea typeface="Times New Roman" panose="02020603050405020304" pitchFamily="18" charset="0"/>
                            <a:cs typeface="Times New Roman" panose="02020603050405020304" pitchFamily="18" charset="0"/>
                          </a:rPr>
                          <m:t>′</m:t>
                        </m:r>
                      </m:sup>
                    </m:sSubSup>
                    <m:r>
                      <a:rPr lang="en-IL" sz="1400" i="1">
                        <a:latin typeface="Cambria Math" panose="02040503050406030204" pitchFamily="18" charset="0"/>
                        <a:ea typeface="Times New Roman" panose="02020603050405020304" pitchFamily="18" charset="0"/>
                        <a:cs typeface="Times New Roman" panose="02020603050405020304" pitchFamily="18" charset="0"/>
                      </a:rPr>
                      <m:t>= </m:t>
                    </m:r>
                    <m:f>
                      <m:fPr>
                        <m:ctrlPr>
                          <a:rPr lang="en-IL" sz="1400" i="1">
                            <a:latin typeface="Cambria Math" panose="02040503050406030204" pitchFamily="18" charset="0"/>
                            <a:ea typeface="Times New Roman" panose="02020603050405020304" pitchFamily="18" charset="0"/>
                            <a:cs typeface="Times New Roman" panose="02020603050405020304" pitchFamily="18" charset="0"/>
                          </a:rPr>
                        </m:ctrlPr>
                      </m:fPr>
                      <m:num>
                        <m:r>
                          <a:rPr lang="en-IL" sz="1400" i="1">
                            <a:latin typeface="Cambria Math" panose="02040503050406030204" pitchFamily="18" charset="0"/>
                            <a:ea typeface="Times New Roman" panose="02020603050405020304" pitchFamily="18" charset="0"/>
                            <a:cs typeface="Times New Roman" panose="02020603050405020304" pitchFamily="18" charset="0"/>
                          </a:rPr>
                          <m:t>𝜋</m:t>
                        </m:r>
                      </m:num>
                      <m:den>
                        <m:r>
                          <a:rPr lang="en-IL" sz="1400" i="1">
                            <a:latin typeface="Cambria Math" panose="02040503050406030204" pitchFamily="18" charset="0"/>
                            <a:ea typeface="Times New Roman" panose="02020603050405020304" pitchFamily="18" charset="0"/>
                            <a:cs typeface="Times New Roman" panose="02020603050405020304" pitchFamily="18" charset="0"/>
                          </a:rPr>
                          <m:t>𝐿</m:t>
                        </m:r>
                      </m:den>
                    </m:f>
                    <m:r>
                      <a:rPr lang="en-IL"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IL" sz="1400" i="1">
                            <a:latin typeface="Cambria Math" panose="02040503050406030204" pitchFamily="18" charset="0"/>
                            <a:ea typeface="Times New Roman" panose="02020603050405020304" pitchFamily="18" charset="0"/>
                            <a:cs typeface="Times New Roman" panose="02020603050405020304" pitchFamily="18" charset="0"/>
                          </a:rPr>
                        </m:ctrlPr>
                      </m:fPr>
                      <m:num>
                        <m:r>
                          <a:rPr lang="en-IL" sz="1400" i="1">
                            <a:latin typeface="Cambria Math" panose="02040503050406030204" pitchFamily="18" charset="0"/>
                            <a:ea typeface="Times New Roman" panose="02020603050405020304" pitchFamily="18" charset="0"/>
                            <a:cs typeface="Times New Roman" panose="02020603050405020304" pitchFamily="18" charset="0"/>
                          </a:rPr>
                          <m:t>2</m:t>
                        </m:r>
                        <m:r>
                          <a:rPr lang="en-IL" sz="1400" i="1">
                            <a:latin typeface="Cambria Math" panose="02040503050406030204" pitchFamily="18" charset="0"/>
                            <a:ea typeface="Times New Roman" panose="02020603050405020304" pitchFamily="18" charset="0"/>
                            <a:cs typeface="Times New Roman" panose="02020603050405020304" pitchFamily="18" charset="0"/>
                          </a:rPr>
                          <m:t>𝜋</m:t>
                        </m:r>
                        <m:r>
                          <a:rPr lang="en-IL" sz="1400" i="1">
                            <a:latin typeface="Cambria Math" panose="02040503050406030204" pitchFamily="18" charset="0"/>
                            <a:ea typeface="Times New Roman" panose="02020603050405020304" pitchFamily="18" charset="0"/>
                            <a:cs typeface="Times New Roman" panose="02020603050405020304" pitchFamily="18" charset="0"/>
                          </a:rPr>
                          <m:t>𝑁𝐴</m:t>
                        </m:r>
                      </m:num>
                      <m:den>
                        <m:r>
                          <a:rPr lang="en-IL" sz="1400" i="1">
                            <a:latin typeface="Cambria Math" panose="02040503050406030204" pitchFamily="18" charset="0"/>
                            <a:ea typeface="Times New Roman" panose="02020603050405020304" pitchFamily="18" charset="0"/>
                            <a:cs typeface="Times New Roman" panose="02020603050405020304" pitchFamily="18" charset="0"/>
                          </a:rPr>
                          <m:t>𝜆</m:t>
                        </m:r>
                      </m:den>
                    </m:f>
                  </m:oMath>
                </a14:m>
                <a:r>
                  <a:rPr lang="en-IL" sz="1400" dirty="0">
                    <a:latin typeface="Palatino Linotype" panose="02040502050505030304" pitchFamily="18" charset="0"/>
                    <a:ea typeface="Calibri" panose="020F0502020204030204" pitchFamily="34" charset="0"/>
                    <a:cs typeface="Arial" panose="020B0604020202020204" pitchFamily="34" charset="0"/>
                  </a:rPr>
                  <a:t>; 	</a:t>
                </a:r>
                <a:endParaRPr lang="en-IL" sz="1400" dirty="0"/>
              </a:p>
            </p:txBody>
          </p:sp>
        </mc:Choice>
        <mc:Fallback xmlns="">
          <p:sp>
            <p:nvSpPr>
              <p:cNvPr id="234" name="Rectangle 233">
                <a:extLst>
                  <a:ext uri="{FF2B5EF4-FFF2-40B4-BE49-F238E27FC236}">
                    <a16:creationId xmlns:a16="http://schemas.microsoft.com/office/drawing/2014/main" id="{30E920BA-9669-40FC-BD81-88EE56EA1012}"/>
                  </a:ext>
                </a:extLst>
              </p:cNvPr>
              <p:cNvSpPr>
                <a:spLocks noRot="1" noChangeAspect="1" noMove="1" noResize="1" noEditPoints="1" noAdjustHandles="1" noChangeArrowheads="1" noChangeShapeType="1" noTextEdit="1"/>
              </p:cNvSpPr>
              <p:nvPr/>
            </p:nvSpPr>
            <p:spPr>
              <a:xfrm>
                <a:off x="3751687" y="6290090"/>
                <a:ext cx="1725096" cy="614784"/>
              </a:xfrm>
              <a:prstGeom prst="rect">
                <a:avLst/>
              </a:prstGeom>
              <a:blipFill>
                <a:blip r:embed="rId7"/>
                <a:stretch>
                  <a:fillRect/>
                </a:stretch>
              </a:blipFill>
            </p:spPr>
            <p:txBody>
              <a:bodyPr/>
              <a:lstStyle/>
              <a:p>
                <a:r>
                  <a:rPr lang="en-US">
                    <a:noFill/>
                  </a:rPr>
                  <a:t> </a:t>
                </a:r>
              </a:p>
            </p:txBody>
          </p:sp>
        </mc:Fallback>
      </mc:AlternateContent>
      <p:sp>
        <p:nvSpPr>
          <p:cNvPr id="236" name="Rectangle 235">
            <a:extLst>
              <a:ext uri="{FF2B5EF4-FFF2-40B4-BE49-F238E27FC236}">
                <a16:creationId xmlns:a16="http://schemas.microsoft.com/office/drawing/2014/main" id="{D8ADF9E5-29B3-49CF-9E12-DA4CA5EB9D96}"/>
              </a:ext>
            </a:extLst>
          </p:cNvPr>
          <p:cNvSpPr/>
          <p:nvPr/>
        </p:nvSpPr>
        <p:spPr>
          <a:xfrm>
            <a:off x="6611815" y="6603402"/>
            <a:ext cx="4313911" cy="261610"/>
          </a:xfrm>
          <a:prstGeom prst="rect">
            <a:avLst/>
          </a:prstGeom>
        </p:spPr>
        <p:txBody>
          <a:bodyPr wrap="square">
            <a:spAutoFit/>
          </a:bodyPr>
          <a:lstStyle/>
          <a:p>
            <a:r>
              <a:rPr lang="en-US" sz="1100" dirty="0">
                <a:latin typeface="Palatino Linotype" panose="02040502050505030304" pitchFamily="18" charset="0"/>
                <a:ea typeface="Calibri" panose="020F0502020204030204" pitchFamily="34" charset="0"/>
                <a:cs typeface="Times New Roman" panose="02020603050405020304" pitchFamily="18" charset="0"/>
              </a:rPr>
              <a:t>Ref:- Novotny, L. </a:t>
            </a:r>
            <a:r>
              <a:rPr lang="en-US" sz="1100" i="1" dirty="0">
                <a:latin typeface="Palatino Linotype" panose="02040502050505030304" pitchFamily="18" charset="0"/>
                <a:ea typeface="Calibri" panose="020F0502020204030204" pitchFamily="34" charset="0"/>
                <a:cs typeface="Times New Roman" panose="02020603050405020304" pitchFamily="18" charset="0"/>
              </a:rPr>
              <a:t>Principle of Nano Optics</a:t>
            </a:r>
            <a:r>
              <a:rPr lang="en-US" sz="1100" dirty="0">
                <a:latin typeface="Palatino Linotype" panose="02040502050505030304" pitchFamily="18" charset="0"/>
                <a:ea typeface="Calibri" panose="020F0502020204030204" pitchFamily="34" charset="0"/>
                <a:cs typeface="Times New Roman" panose="02020603050405020304" pitchFamily="18" charset="0"/>
              </a:rPr>
              <a:t>. </a:t>
            </a:r>
            <a:r>
              <a:rPr lang="en-US" sz="1100" i="1" dirty="0">
                <a:latin typeface="Palatino Linotype" panose="02040502050505030304" pitchFamily="18" charset="0"/>
                <a:ea typeface="Calibri" panose="020F0502020204030204" pitchFamily="34" charset="0"/>
                <a:cs typeface="Times New Roman" panose="02020603050405020304" pitchFamily="18" charset="0"/>
              </a:rPr>
              <a:t>Cambridge</a:t>
            </a:r>
            <a:r>
              <a:rPr lang="en-US" sz="1100" dirty="0">
                <a:latin typeface="Palatino Linotype" panose="02040502050505030304" pitchFamily="18" charset="0"/>
                <a:ea typeface="Calibri" panose="020F0502020204030204" pitchFamily="34" charset="0"/>
                <a:cs typeface="Times New Roman" panose="02020603050405020304" pitchFamily="18" charset="0"/>
              </a:rPr>
              <a:t> </a:t>
            </a:r>
            <a:r>
              <a:rPr lang="en-US" sz="1100" b="1" dirty="0">
                <a:latin typeface="Palatino Linotype" panose="02040502050505030304" pitchFamily="18" charset="0"/>
                <a:ea typeface="Calibri" panose="020F0502020204030204" pitchFamily="34" charset="0"/>
                <a:cs typeface="Times New Roman" panose="02020603050405020304" pitchFamily="18" charset="0"/>
              </a:rPr>
              <a:t>6</a:t>
            </a:r>
            <a:r>
              <a:rPr lang="en-US" sz="1100" dirty="0">
                <a:latin typeface="Palatino Linotype" panose="02040502050505030304" pitchFamily="18" charset="0"/>
                <a:ea typeface="Calibri" panose="020F0502020204030204" pitchFamily="34" charset="0"/>
                <a:cs typeface="Times New Roman" panose="02020603050405020304" pitchFamily="18" charset="0"/>
              </a:rPr>
              <a:t>, (2006)</a:t>
            </a:r>
            <a:endParaRPr lang="en-IL" sz="1100" dirty="0"/>
          </a:p>
        </p:txBody>
      </p:sp>
      <p:sp>
        <p:nvSpPr>
          <p:cNvPr id="2" name="Slide Number Placeholder 1">
            <a:extLst>
              <a:ext uri="{FF2B5EF4-FFF2-40B4-BE49-F238E27FC236}">
                <a16:creationId xmlns:a16="http://schemas.microsoft.com/office/drawing/2014/main" id="{2B3D65CC-D589-44EF-AD24-C2A790FFAA38}"/>
              </a:ext>
            </a:extLst>
          </p:cNvPr>
          <p:cNvSpPr>
            <a:spLocks noGrp="1"/>
          </p:cNvSpPr>
          <p:nvPr>
            <p:ph type="sldNum" sz="quarter" idx="12"/>
          </p:nvPr>
        </p:nvSpPr>
        <p:spPr/>
        <p:txBody>
          <a:bodyPr/>
          <a:lstStyle/>
          <a:p>
            <a:fld id="{3AD044A6-52C3-4E8E-9C12-C7885AE2936F}" type="slidenum">
              <a:rPr lang="en-US" smtClean="0"/>
              <a:t>13</a:t>
            </a:fld>
            <a:endParaRPr lang="en-US"/>
          </a:p>
        </p:txBody>
      </p:sp>
      <p:sp>
        <p:nvSpPr>
          <p:cNvPr id="18" name="Title 1">
            <a:extLst>
              <a:ext uri="{FF2B5EF4-FFF2-40B4-BE49-F238E27FC236}">
                <a16:creationId xmlns:a16="http://schemas.microsoft.com/office/drawing/2014/main" id="{0CAFD2F3-D3B8-4DF2-BC92-6BE8D8E0E4AC}"/>
              </a:ext>
            </a:extLst>
          </p:cNvPr>
          <p:cNvSpPr txBox="1">
            <a:spLocks/>
          </p:cNvSpPr>
          <p:nvPr/>
        </p:nvSpPr>
        <p:spPr>
          <a:xfrm>
            <a:off x="0" y="14233"/>
            <a:ext cx="12192000" cy="822230"/>
          </a:xfrm>
          <a:prstGeom prst="rect">
            <a:avLst/>
          </a:prstGeom>
          <a:solidFill>
            <a:schemeClr val="accent4">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1">
                    <a:lumMod val="50000"/>
                  </a:schemeClr>
                </a:solidFill>
                <a:latin typeface="Palatino Linotype" panose="02040502050505030304" pitchFamily="18" charset="0"/>
                <a:cs typeface="Times New Roman" panose="02020603050405020304" pitchFamily="18" charset="0"/>
              </a:rPr>
              <a:t>Theoretical background : propagation of near field to far-field</a:t>
            </a:r>
          </a:p>
        </p:txBody>
      </p:sp>
      <p:sp>
        <p:nvSpPr>
          <p:cNvPr id="3" name="Rectangle 2">
            <a:extLst>
              <a:ext uri="{FF2B5EF4-FFF2-40B4-BE49-F238E27FC236}">
                <a16:creationId xmlns:a16="http://schemas.microsoft.com/office/drawing/2014/main" id="{7E8E793B-D9D2-49D4-A7C7-8062605C1CA9}"/>
              </a:ext>
            </a:extLst>
          </p:cNvPr>
          <p:cNvSpPr/>
          <p:nvPr/>
        </p:nvSpPr>
        <p:spPr>
          <a:xfrm>
            <a:off x="318053" y="835195"/>
            <a:ext cx="11240674" cy="705578"/>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Ø"/>
            </a:pPr>
            <a:r>
              <a:rPr lang="en-US" sz="1400" dirty="0">
                <a:latin typeface="Palatino Linotype" panose="02040502050505030304" pitchFamily="18" charset="0"/>
                <a:ea typeface="Calibri" panose="020F0502020204030204" pitchFamily="34" charset="0"/>
                <a:cs typeface="Arial" panose="020B0604020202020204" pitchFamily="34" charset="0"/>
              </a:rPr>
              <a:t>In order to understand the role of evanescent waves we rewrite the spectrum of the source field as a sum over discrete spatial frequencies: </a:t>
            </a:r>
            <a:endParaRPr lang="en-IL" sz="1400"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CD18F0B-F74C-433D-BBC6-8EEA91420E2F}"/>
              </a:ext>
            </a:extLst>
          </p:cNvPr>
          <p:cNvSpPr/>
          <p:nvPr/>
        </p:nvSpPr>
        <p:spPr>
          <a:xfrm>
            <a:off x="560247" y="4949260"/>
            <a:ext cx="10793553" cy="523220"/>
          </a:xfrm>
          <a:prstGeom prst="rect">
            <a:avLst/>
          </a:prstGeom>
        </p:spPr>
        <p:txBody>
          <a:bodyPr wrap="square">
            <a:spAutoFit/>
          </a:bodyPr>
          <a:lstStyle/>
          <a:p>
            <a:pPr marL="285750" indent="-285750" algn="just">
              <a:spcAft>
                <a:spcPts val="0"/>
              </a:spcAft>
              <a:buFont typeface="Wingdings" panose="05000000000000000000" pitchFamily="2" charset="2"/>
              <a:buChar char="§"/>
            </a:pPr>
            <a:r>
              <a:rPr lang="en-US" sz="1400" dirty="0">
                <a:solidFill>
                  <a:srgbClr val="FF0000"/>
                </a:solidFill>
                <a:latin typeface="Palatino Linotype" panose="02040502050505030304" pitchFamily="18" charset="0"/>
                <a:ea typeface="Calibri" panose="020F0502020204030204" pitchFamily="34" charset="0"/>
                <a:cs typeface="Arial" panose="020B0604020202020204" pitchFamily="34" charset="0"/>
              </a:rPr>
              <a:t>Using a confined source field with a larger bandwidth of spatial frequencies makes high spatial frequencies of the sample become accessible in the far-field. So, the better the confinement of the source field is, the better the resolution of the sample will be.</a:t>
            </a:r>
            <a:endParaRPr lang="en-IL" sz="14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1FD0ADA-DB72-46AE-9662-DCFE69A518F3}"/>
                  </a:ext>
                </a:extLst>
              </p:cNvPr>
              <p:cNvSpPr/>
              <p:nvPr/>
            </p:nvSpPr>
            <p:spPr>
              <a:xfrm>
                <a:off x="2580230" y="4612511"/>
                <a:ext cx="7149696" cy="282000"/>
              </a:xfrm>
              <a:prstGeom prst="rect">
                <a:avLst/>
              </a:prstGeom>
            </p:spPr>
            <p:txBody>
              <a:bodyPr wrap="square">
                <a:spAutoFit/>
              </a:bodyPr>
              <a:lstStyle/>
              <a:p>
                <a:r>
                  <a:rPr lang="en-US" sz="1200" dirty="0">
                    <a:solidFill>
                      <a:srgbClr val="0070C0"/>
                    </a:solidFill>
                    <a:latin typeface="Palatino Linotype" panose="02040502050505030304" pitchFamily="18" charset="0"/>
                    <a:ea typeface="Calibri" panose="020F0502020204030204" pitchFamily="34" charset="0"/>
                    <a:cs typeface="Times-Roman"/>
                  </a:rPr>
                  <a:t>Fig.4</a:t>
                </a:r>
                <a:r>
                  <a:rPr lang="en-US" sz="1200" dirty="0">
                    <a:latin typeface="Palatino Linotype" panose="02040502050505030304" pitchFamily="18" charset="0"/>
                    <a:ea typeface="Calibri" panose="020F0502020204030204" pitchFamily="34" charset="0"/>
                    <a:cs typeface="Times-Roman"/>
                  </a:rPr>
                  <a:t> :</a:t>
                </a:r>
                <a:r>
                  <a:rPr lang="en-IL" sz="1200" dirty="0">
                    <a:latin typeface="Palatino Linotype" panose="02040502050505030304" pitchFamily="18" charset="0"/>
                    <a:ea typeface="Calibri" panose="020F0502020204030204" pitchFamily="34" charset="0"/>
                    <a:cs typeface="Times-Roman"/>
                  </a:rPr>
                  <a:t>Convolution of the spatial spectra of sample transmission </a:t>
                </a:r>
                <a14:m>
                  <m:oMath xmlns:m="http://schemas.openxmlformats.org/officeDocument/2006/math">
                    <m:acc>
                      <m:accPr>
                        <m:chr m:val="̂"/>
                        <m:ctrlPr>
                          <a:rPr lang="en-IL" sz="1200" i="1">
                            <a:latin typeface="Cambria Math" panose="02040503050406030204" pitchFamily="18" charset="0"/>
                            <a:cs typeface="Times-Roman"/>
                          </a:rPr>
                        </m:ctrlPr>
                      </m:accPr>
                      <m:e>
                        <m:r>
                          <a:rPr lang="en-IL" sz="1200" i="1">
                            <a:latin typeface="Cambria Math" panose="02040503050406030204" pitchFamily="18" charset="0"/>
                            <a:ea typeface="Calibri" panose="020F0502020204030204" pitchFamily="34" charset="0"/>
                            <a:cs typeface="Times-Roman"/>
                          </a:rPr>
                          <m:t>𝑇</m:t>
                        </m:r>
                      </m:e>
                    </m:acc>
                  </m:oMath>
                </a14:m>
                <a:r>
                  <a:rPr lang="en-IL" sz="1200" dirty="0">
                    <a:latin typeface="Palatino Linotype" panose="02040502050505030304" pitchFamily="18" charset="0"/>
                    <a:ea typeface="Calibri" panose="020F0502020204030204" pitchFamily="34" charset="0"/>
                    <a:cs typeface="Times-Roman"/>
                  </a:rPr>
                  <a:t> and source field </a:t>
                </a:r>
                <a14:m>
                  <m:oMath xmlns:m="http://schemas.openxmlformats.org/officeDocument/2006/math">
                    <m:sSub>
                      <m:sSubPr>
                        <m:ctrlPr>
                          <a:rPr lang="en-IL" sz="1200" i="1">
                            <a:latin typeface="Cambria Math" panose="02040503050406030204" pitchFamily="18" charset="0"/>
                          </a:rPr>
                        </m:ctrlPr>
                      </m:sSubPr>
                      <m:e>
                        <m:acc>
                          <m:accPr>
                            <m:chr m:val="̂"/>
                            <m:ctrlPr>
                              <a:rPr lang="en-IL" sz="1200" b="1" i="1">
                                <a:latin typeface="Cambria Math" panose="02040503050406030204" pitchFamily="18" charset="0"/>
                              </a:rPr>
                            </m:ctrlPr>
                          </m:accPr>
                          <m:e>
                            <m:r>
                              <a:rPr lang="en-US" sz="1200" b="1" i="1">
                                <a:latin typeface="Cambria Math" panose="02040503050406030204" pitchFamily="18" charset="0"/>
                                <a:ea typeface="Calibri" panose="020F0502020204030204" pitchFamily="34" charset="0"/>
                                <a:cs typeface="Arial" panose="020B0604020202020204" pitchFamily="34" charset="0"/>
                              </a:rPr>
                              <m:t>𝑬</m:t>
                            </m:r>
                          </m:e>
                        </m:acc>
                      </m:e>
                      <m:sub>
                        <m:r>
                          <a:rPr lang="en-US" sz="1200" i="1">
                            <a:latin typeface="Cambria Math" panose="02040503050406030204" pitchFamily="18" charset="0"/>
                            <a:ea typeface="Calibri" panose="020F0502020204030204" pitchFamily="34" charset="0"/>
                            <a:cs typeface="Arial" panose="020B0604020202020204" pitchFamily="34" charset="0"/>
                          </a:rPr>
                          <m:t>𝑠𝑜𝑢𝑟𝑐𝑒</m:t>
                        </m:r>
                      </m:sub>
                    </m:sSub>
                  </m:oMath>
                </a14:m>
                <a:r>
                  <a:rPr lang="en-US" sz="1200" dirty="0">
                    <a:latin typeface="Palatino Linotype" panose="02040502050505030304" pitchFamily="18" charset="0"/>
                    <a:ea typeface="Calibri" panose="020F0502020204030204" pitchFamily="34" charset="0"/>
                    <a:cs typeface="Arial" panose="020B0604020202020204" pitchFamily="34" charset="0"/>
                  </a:rPr>
                  <a:t> </a:t>
                </a:r>
                <a:endParaRPr lang="en-IL" sz="1200" dirty="0">
                  <a:latin typeface="Palatino Linotype" panose="02040502050505030304" pitchFamily="18" charset="0"/>
                </a:endParaRPr>
              </a:p>
            </p:txBody>
          </p:sp>
        </mc:Choice>
        <mc:Fallback xmlns="">
          <p:sp>
            <p:nvSpPr>
              <p:cNvPr id="5" name="Rectangle 4">
                <a:extLst>
                  <a:ext uri="{FF2B5EF4-FFF2-40B4-BE49-F238E27FC236}">
                    <a16:creationId xmlns:a16="http://schemas.microsoft.com/office/drawing/2014/main" id="{21FD0ADA-DB72-46AE-9662-DCFE69A518F3}"/>
                  </a:ext>
                </a:extLst>
              </p:cNvPr>
              <p:cNvSpPr>
                <a:spLocks noRot="1" noChangeAspect="1" noMove="1" noResize="1" noEditPoints="1" noAdjustHandles="1" noChangeArrowheads="1" noChangeShapeType="1" noTextEdit="1"/>
              </p:cNvSpPr>
              <p:nvPr/>
            </p:nvSpPr>
            <p:spPr>
              <a:xfrm>
                <a:off x="2580230" y="4612511"/>
                <a:ext cx="7149696" cy="282000"/>
              </a:xfrm>
              <a:prstGeom prst="rect">
                <a:avLst/>
              </a:prstGeom>
              <a:blipFill>
                <a:blip r:embed="rId8"/>
                <a:stretch>
                  <a:fillRect t="-2174" b="-15217"/>
                </a:stretch>
              </a:blipFill>
            </p:spPr>
            <p:txBody>
              <a:bodyPr/>
              <a:lstStyle/>
              <a:p>
                <a:r>
                  <a:rPr lang="en-IL">
                    <a:noFill/>
                  </a:rPr>
                  <a:t> </a:t>
                </a:r>
              </a:p>
            </p:txBody>
          </p:sp>
        </mc:Fallback>
      </mc:AlternateContent>
    </p:spTree>
    <p:extLst>
      <p:ext uri="{BB962C8B-B14F-4D97-AF65-F5344CB8AC3E}">
        <p14:creationId xmlns:p14="http://schemas.microsoft.com/office/powerpoint/2010/main" val="652196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Box 94">
            <a:extLst>
              <a:ext uri="{FF2B5EF4-FFF2-40B4-BE49-F238E27FC236}">
                <a16:creationId xmlns:a16="http://schemas.microsoft.com/office/drawing/2014/main" id="{AE4FAA0B-67AE-4946-8F10-CFEEC316C3C5}"/>
              </a:ext>
            </a:extLst>
          </p:cNvPr>
          <p:cNvSpPr txBox="1"/>
          <p:nvPr/>
        </p:nvSpPr>
        <p:spPr>
          <a:xfrm>
            <a:off x="1028622" y="6070804"/>
            <a:ext cx="2602379" cy="338554"/>
          </a:xfrm>
          <a:prstGeom prst="rect">
            <a:avLst/>
          </a:prstGeom>
          <a:noFill/>
        </p:spPr>
        <p:txBody>
          <a:bodyPr wrap="none" rtlCol="0">
            <a:spAutoFit/>
          </a:bodyPr>
          <a:lstStyle/>
          <a:p>
            <a:r>
              <a:rPr lang="en-US" sz="1600" b="1" dirty="0">
                <a:solidFill>
                  <a:schemeClr val="accent6">
                    <a:lumMod val="50000"/>
                  </a:schemeClr>
                </a:solidFill>
                <a:latin typeface="Palatino Linotype" panose="02040502050505030304" pitchFamily="18" charset="0"/>
              </a:rPr>
              <a:t>Two tower NSOM system</a:t>
            </a:r>
            <a:endParaRPr lang="en-IL" sz="1600" b="1" dirty="0">
              <a:solidFill>
                <a:schemeClr val="accent6">
                  <a:lumMod val="50000"/>
                </a:schemeClr>
              </a:solidFill>
              <a:latin typeface="Palatino Linotype" panose="02040502050505030304" pitchFamily="18" charset="0"/>
            </a:endParaRPr>
          </a:p>
        </p:txBody>
      </p:sp>
      <p:sp>
        <p:nvSpPr>
          <p:cNvPr id="96" name="TextBox 95">
            <a:extLst>
              <a:ext uri="{FF2B5EF4-FFF2-40B4-BE49-F238E27FC236}">
                <a16:creationId xmlns:a16="http://schemas.microsoft.com/office/drawing/2014/main" id="{377BD8A0-1BC4-4A71-B334-470D8F271089}"/>
              </a:ext>
            </a:extLst>
          </p:cNvPr>
          <p:cNvSpPr txBox="1"/>
          <p:nvPr/>
        </p:nvSpPr>
        <p:spPr>
          <a:xfrm>
            <a:off x="6472835" y="6085405"/>
            <a:ext cx="4275529" cy="338554"/>
          </a:xfrm>
          <a:prstGeom prst="rect">
            <a:avLst/>
          </a:prstGeom>
          <a:noFill/>
        </p:spPr>
        <p:txBody>
          <a:bodyPr wrap="none" rtlCol="0">
            <a:spAutoFit/>
          </a:bodyPr>
          <a:lstStyle/>
          <a:p>
            <a:r>
              <a:rPr lang="en-US" sz="1600" b="1" dirty="0">
                <a:solidFill>
                  <a:srgbClr val="C00000"/>
                </a:solidFill>
                <a:latin typeface="Palatino Linotype" panose="02040502050505030304" pitchFamily="18" charset="0"/>
              </a:rPr>
              <a:t>Integration with upright optical microscope</a:t>
            </a:r>
            <a:endParaRPr lang="en-IL" sz="1600" b="1" dirty="0">
              <a:solidFill>
                <a:srgbClr val="C00000"/>
              </a:solidFill>
              <a:latin typeface="Palatino Linotype" panose="02040502050505030304" pitchFamily="18" charset="0"/>
            </a:endParaRPr>
          </a:p>
        </p:txBody>
      </p:sp>
      <p:pic>
        <p:nvPicPr>
          <p:cNvPr id="18" name="Picture 17">
            <a:extLst>
              <a:ext uri="{FF2B5EF4-FFF2-40B4-BE49-F238E27FC236}">
                <a16:creationId xmlns:a16="http://schemas.microsoft.com/office/drawing/2014/main" id="{C622EAB4-917F-4902-9D78-89D9B6655824}"/>
              </a:ext>
            </a:extLst>
          </p:cNvPr>
          <p:cNvPicPr>
            <a:picLocks noChangeAspect="1"/>
          </p:cNvPicPr>
          <p:nvPr/>
        </p:nvPicPr>
        <p:blipFill>
          <a:blip r:embed="rId2"/>
          <a:stretch>
            <a:fillRect/>
          </a:stretch>
        </p:blipFill>
        <p:spPr>
          <a:xfrm>
            <a:off x="1582954" y="791581"/>
            <a:ext cx="1964245" cy="1757875"/>
          </a:xfrm>
          <a:prstGeom prst="rect">
            <a:avLst/>
          </a:prstGeom>
        </p:spPr>
      </p:pic>
      <p:sp>
        <p:nvSpPr>
          <p:cNvPr id="4" name="Slide Number Placeholder 3">
            <a:extLst>
              <a:ext uri="{FF2B5EF4-FFF2-40B4-BE49-F238E27FC236}">
                <a16:creationId xmlns:a16="http://schemas.microsoft.com/office/drawing/2014/main" id="{E326FDAE-A84B-4801-8A64-6FDAE18D9883}"/>
              </a:ext>
            </a:extLst>
          </p:cNvPr>
          <p:cNvSpPr>
            <a:spLocks noGrp="1"/>
          </p:cNvSpPr>
          <p:nvPr>
            <p:ph type="sldNum" sz="quarter" idx="12"/>
          </p:nvPr>
        </p:nvSpPr>
        <p:spPr/>
        <p:txBody>
          <a:bodyPr/>
          <a:lstStyle/>
          <a:p>
            <a:fld id="{3AD044A6-52C3-4E8E-9C12-C7885AE2936F}" type="slidenum">
              <a:rPr lang="en-US" smtClean="0"/>
              <a:t>14</a:t>
            </a:fld>
            <a:endParaRPr lang="en-US"/>
          </a:p>
        </p:txBody>
      </p:sp>
      <p:pic>
        <p:nvPicPr>
          <p:cNvPr id="6" name="Picture 5">
            <a:extLst>
              <a:ext uri="{FF2B5EF4-FFF2-40B4-BE49-F238E27FC236}">
                <a16:creationId xmlns:a16="http://schemas.microsoft.com/office/drawing/2014/main" id="{17422C1C-7720-4583-97A2-31FFB3AB95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90" y="2491406"/>
            <a:ext cx="4859154" cy="3644365"/>
          </a:xfrm>
          <a:prstGeom prst="rect">
            <a:avLst/>
          </a:prstGeom>
        </p:spPr>
      </p:pic>
      <p:pic>
        <p:nvPicPr>
          <p:cNvPr id="9" name="Picture 8">
            <a:extLst>
              <a:ext uri="{FF2B5EF4-FFF2-40B4-BE49-F238E27FC236}">
                <a16:creationId xmlns:a16="http://schemas.microsoft.com/office/drawing/2014/main" id="{0E3721B5-F8D3-4E5E-B58B-37C58D9EF3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9885" y="987108"/>
            <a:ext cx="6799871" cy="5099904"/>
          </a:xfrm>
          <a:prstGeom prst="rect">
            <a:avLst/>
          </a:prstGeom>
        </p:spPr>
      </p:pic>
      <p:cxnSp>
        <p:nvCxnSpPr>
          <p:cNvPr id="89" name="Straight Arrow Connector 88">
            <a:extLst>
              <a:ext uri="{FF2B5EF4-FFF2-40B4-BE49-F238E27FC236}">
                <a16:creationId xmlns:a16="http://schemas.microsoft.com/office/drawing/2014/main" id="{E69E4B1F-38FD-4A46-B86D-15738E9A221D}"/>
              </a:ext>
            </a:extLst>
          </p:cNvPr>
          <p:cNvCxnSpPr>
            <a:cxnSpLocks/>
          </p:cNvCxnSpPr>
          <p:nvPr/>
        </p:nvCxnSpPr>
        <p:spPr>
          <a:xfrm flipV="1">
            <a:off x="3600119" y="3068361"/>
            <a:ext cx="4275529" cy="13338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9D0DFA0A-E314-415D-8D2C-8D9C21D11737}"/>
              </a:ext>
            </a:extLst>
          </p:cNvPr>
          <p:cNvSpPr txBox="1"/>
          <p:nvPr/>
        </p:nvSpPr>
        <p:spPr>
          <a:xfrm>
            <a:off x="5538437" y="2980327"/>
            <a:ext cx="1595309" cy="338554"/>
          </a:xfrm>
          <a:prstGeom prst="rect">
            <a:avLst/>
          </a:prstGeom>
          <a:noFill/>
        </p:spPr>
        <p:txBody>
          <a:bodyPr wrap="none" rtlCol="0">
            <a:spAutoFit/>
          </a:bodyPr>
          <a:lstStyle/>
          <a:p>
            <a:r>
              <a:rPr lang="en-US" sz="1600" b="1" dirty="0">
                <a:solidFill>
                  <a:srgbClr val="FF0000"/>
                </a:solidFill>
                <a:latin typeface="Palatino Linotype" panose="02040502050505030304" pitchFamily="18" charset="0"/>
              </a:rPr>
              <a:t>SPM controller</a:t>
            </a:r>
            <a:endParaRPr lang="en-IL" sz="1600" b="1" dirty="0">
              <a:solidFill>
                <a:srgbClr val="FF0000"/>
              </a:solidFill>
              <a:latin typeface="Palatino Linotype" panose="02040502050505030304" pitchFamily="18" charset="0"/>
            </a:endParaRPr>
          </a:p>
        </p:txBody>
      </p:sp>
      <p:sp>
        <p:nvSpPr>
          <p:cNvPr id="21" name="Title 1">
            <a:extLst>
              <a:ext uri="{FF2B5EF4-FFF2-40B4-BE49-F238E27FC236}">
                <a16:creationId xmlns:a16="http://schemas.microsoft.com/office/drawing/2014/main" id="{BBC23F24-892D-49F3-943B-EE4A6226109C}"/>
              </a:ext>
            </a:extLst>
          </p:cNvPr>
          <p:cNvSpPr txBox="1">
            <a:spLocks/>
          </p:cNvSpPr>
          <p:nvPr/>
        </p:nvSpPr>
        <p:spPr>
          <a:xfrm>
            <a:off x="0" y="14233"/>
            <a:ext cx="12192000" cy="822230"/>
          </a:xfrm>
          <a:prstGeom prst="rect">
            <a:avLst/>
          </a:prstGeom>
          <a:solidFill>
            <a:schemeClr val="accent4">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1">
                    <a:lumMod val="50000"/>
                  </a:schemeClr>
                </a:solidFill>
                <a:latin typeface="Palatino Linotype" panose="02040502050505030304" pitchFamily="18" charset="0"/>
                <a:cs typeface="Times New Roman" panose="02020603050405020304" pitchFamily="18" charset="0"/>
              </a:rPr>
              <a:t>Experimental demonstration: NSOM</a:t>
            </a:r>
          </a:p>
        </p:txBody>
      </p:sp>
      <p:sp>
        <p:nvSpPr>
          <p:cNvPr id="2" name="TextBox 1">
            <a:extLst>
              <a:ext uri="{FF2B5EF4-FFF2-40B4-BE49-F238E27FC236}">
                <a16:creationId xmlns:a16="http://schemas.microsoft.com/office/drawing/2014/main" id="{71063462-0231-4609-9525-1FA5CCDA29A6}"/>
              </a:ext>
            </a:extLst>
          </p:cNvPr>
          <p:cNvSpPr txBox="1"/>
          <p:nvPr/>
        </p:nvSpPr>
        <p:spPr>
          <a:xfrm>
            <a:off x="2682910" y="4858463"/>
            <a:ext cx="1552028" cy="369332"/>
          </a:xfrm>
          <a:prstGeom prst="rect">
            <a:avLst/>
          </a:prstGeom>
          <a:noFill/>
        </p:spPr>
        <p:txBody>
          <a:bodyPr wrap="none" rtlCol="0">
            <a:spAutoFit/>
          </a:bodyPr>
          <a:lstStyle/>
          <a:p>
            <a:r>
              <a:rPr lang="en-US" dirty="0">
                <a:solidFill>
                  <a:srgbClr val="FF0000"/>
                </a:solidFill>
                <a:latin typeface="Palatino Linotype" panose="02040502050505030304" pitchFamily="18" charset="0"/>
              </a:rPr>
              <a:t>NSOM Probe</a:t>
            </a:r>
            <a:endParaRPr lang="en-IL" dirty="0">
              <a:solidFill>
                <a:srgbClr val="FF0000"/>
              </a:solidFill>
              <a:latin typeface="Palatino Linotype" panose="02040502050505030304" pitchFamily="18" charset="0"/>
            </a:endParaRPr>
          </a:p>
        </p:txBody>
      </p:sp>
      <p:sp>
        <p:nvSpPr>
          <p:cNvPr id="12" name="TextBox 11">
            <a:extLst>
              <a:ext uri="{FF2B5EF4-FFF2-40B4-BE49-F238E27FC236}">
                <a16:creationId xmlns:a16="http://schemas.microsoft.com/office/drawing/2014/main" id="{04ECCEEB-FD53-452B-A330-AB1D54F122FF}"/>
              </a:ext>
            </a:extLst>
          </p:cNvPr>
          <p:cNvSpPr txBox="1"/>
          <p:nvPr/>
        </p:nvSpPr>
        <p:spPr>
          <a:xfrm>
            <a:off x="1385000" y="4909002"/>
            <a:ext cx="942887" cy="369332"/>
          </a:xfrm>
          <a:prstGeom prst="rect">
            <a:avLst/>
          </a:prstGeom>
          <a:noFill/>
        </p:spPr>
        <p:txBody>
          <a:bodyPr wrap="none" rtlCol="0">
            <a:spAutoFit/>
          </a:bodyPr>
          <a:lstStyle/>
          <a:p>
            <a:r>
              <a:rPr lang="en-US" dirty="0">
                <a:solidFill>
                  <a:srgbClr val="FF0000"/>
                </a:solidFill>
                <a:latin typeface="Palatino Linotype" panose="02040502050505030304" pitchFamily="18" charset="0"/>
              </a:rPr>
              <a:t>Sample</a:t>
            </a:r>
            <a:endParaRPr lang="en-IL" dirty="0">
              <a:solidFill>
                <a:srgbClr val="FF0000"/>
              </a:solidFill>
              <a:latin typeface="Palatino Linotype" panose="02040502050505030304" pitchFamily="18" charset="0"/>
            </a:endParaRPr>
          </a:p>
        </p:txBody>
      </p:sp>
      <p:cxnSp>
        <p:nvCxnSpPr>
          <p:cNvPr id="13" name="Straight Arrow Connector 12">
            <a:extLst>
              <a:ext uri="{FF2B5EF4-FFF2-40B4-BE49-F238E27FC236}">
                <a16:creationId xmlns:a16="http://schemas.microsoft.com/office/drawing/2014/main" id="{DE93D044-F2DC-4326-BA02-2E9E600C6106}"/>
              </a:ext>
            </a:extLst>
          </p:cNvPr>
          <p:cNvCxnSpPr>
            <a:cxnSpLocks/>
          </p:cNvCxnSpPr>
          <p:nvPr/>
        </p:nvCxnSpPr>
        <p:spPr>
          <a:xfrm flipV="1">
            <a:off x="1666902" y="4661188"/>
            <a:ext cx="435006" cy="3503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BA068DD-E9D8-41BC-8D12-90BED847CF60}"/>
              </a:ext>
            </a:extLst>
          </p:cNvPr>
          <p:cNvCxnSpPr>
            <a:cxnSpLocks/>
            <a:stCxn id="2" idx="0"/>
          </p:cNvCxnSpPr>
          <p:nvPr/>
        </p:nvCxnSpPr>
        <p:spPr>
          <a:xfrm flipH="1" flipV="1">
            <a:off x="2463792" y="4589853"/>
            <a:ext cx="995132" cy="2686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B26A2B8-E1B3-46F4-BF43-EC536FE20F2E}"/>
              </a:ext>
            </a:extLst>
          </p:cNvPr>
          <p:cNvSpPr txBox="1"/>
          <p:nvPr/>
        </p:nvSpPr>
        <p:spPr>
          <a:xfrm>
            <a:off x="10553763" y="1743174"/>
            <a:ext cx="1656223" cy="369332"/>
          </a:xfrm>
          <a:prstGeom prst="rect">
            <a:avLst/>
          </a:prstGeom>
          <a:noFill/>
        </p:spPr>
        <p:txBody>
          <a:bodyPr wrap="none" rtlCol="0">
            <a:spAutoFit/>
          </a:bodyPr>
          <a:lstStyle/>
          <a:p>
            <a:r>
              <a:rPr lang="en-US" dirty="0">
                <a:solidFill>
                  <a:srgbClr val="FF0000"/>
                </a:solidFill>
                <a:latin typeface="Palatino Linotype" panose="02040502050505030304" pitchFamily="18" charset="0"/>
              </a:rPr>
              <a:t>Laser =532 nm</a:t>
            </a:r>
            <a:endParaRPr lang="en-IL" dirty="0">
              <a:solidFill>
                <a:srgbClr val="FF0000"/>
              </a:solidFill>
              <a:latin typeface="Palatino Linotype" panose="02040502050505030304" pitchFamily="18" charset="0"/>
            </a:endParaRPr>
          </a:p>
        </p:txBody>
      </p:sp>
      <p:cxnSp>
        <p:nvCxnSpPr>
          <p:cNvPr id="20" name="Straight Arrow Connector 19">
            <a:extLst>
              <a:ext uri="{FF2B5EF4-FFF2-40B4-BE49-F238E27FC236}">
                <a16:creationId xmlns:a16="http://schemas.microsoft.com/office/drawing/2014/main" id="{1D0E6101-E536-4498-A1BC-5BFAEA648363}"/>
              </a:ext>
            </a:extLst>
          </p:cNvPr>
          <p:cNvCxnSpPr>
            <a:cxnSpLocks/>
          </p:cNvCxnSpPr>
          <p:nvPr/>
        </p:nvCxnSpPr>
        <p:spPr>
          <a:xfrm flipH="1" flipV="1">
            <a:off x="9220791" y="1785008"/>
            <a:ext cx="1412484" cy="1428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BAD9D1C-0DD2-4C2C-B6DC-C4928ED1CEAB}"/>
              </a:ext>
            </a:extLst>
          </p:cNvPr>
          <p:cNvSpPr/>
          <p:nvPr/>
        </p:nvSpPr>
        <p:spPr>
          <a:xfrm>
            <a:off x="4997609" y="2522045"/>
            <a:ext cx="2208973" cy="103962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735109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180">
            <a:extLst>
              <a:ext uri="{FF2B5EF4-FFF2-40B4-BE49-F238E27FC236}">
                <a16:creationId xmlns:a16="http://schemas.microsoft.com/office/drawing/2014/main" id="{16362090-1F22-4948-B0AA-D0E301552761}"/>
              </a:ext>
            </a:extLst>
          </p:cNvPr>
          <p:cNvPicPr>
            <a:picLocks noChangeAspect="1"/>
          </p:cNvPicPr>
          <p:nvPr/>
        </p:nvPicPr>
        <p:blipFill>
          <a:blip r:embed="rId2"/>
          <a:stretch>
            <a:fillRect/>
          </a:stretch>
        </p:blipFill>
        <p:spPr>
          <a:xfrm>
            <a:off x="5620618" y="802906"/>
            <a:ext cx="6225893" cy="5872531"/>
          </a:xfrm>
          <a:prstGeom prst="rect">
            <a:avLst/>
          </a:prstGeom>
        </p:spPr>
      </p:pic>
      <p:sp>
        <p:nvSpPr>
          <p:cNvPr id="2" name="Slide Number Placeholder 1">
            <a:extLst>
              <a:ext uri="{FF2B5EF4-FFF2-40B4-BE49-F238E27FC236}">
                <a16:creationId xmlns:a16="http://schemas.microsoft.com/office/drawing/2014/main" id="{D0FEB124-A53B-4B23-94C0-CED7E20BBB1E}"/>
              </a:ext>
            </a:extLst>
          </p:cNvPr>
          <p:cNvSpPr>
            <a:spLocks noGrp="1"/>
          </p:cNvSpPr>
          <p:nvPr>
            <p:ph type="sldNum" sz="quarter" idx="12"/>
          </p:nvPr>
        </p:nvSpPr>
        <p:spPr>
          <a:xfrm>
            <a:off x="11846511" y="6492875"/>
            <a:ext cx="345489" cy="365125"/>
          </a:xfrm>
        </p:spPr>
        <p:txBody>
          <a:bodyPr/>
          <a:lstStyle/>
          <a:p>
            <a:fld id="{3AD044A6-52C3-4E8E-9C12-C7885AE2936F}" type="slidenum">
              <a:rPr lang="en-US" smtClean="0"/>
              <a:t>15</a:t>
            </a:fld>
            <a:endParaRPr lang="en-US"/>
          </a:p>
        </p:txBody>
      </p:sp>
      <p:sp>
        <p:nvSpPr>
          <p:cNvPr id="7" name="Title 1">
            <a:extLst>
              <a:ext uri="{FF2B5EF4-FFF2-40B4-BE49-F238E27FC236}">
                <a16:creationId xmlns:a16="http://schemas.microsoft.com/office/drawing/2014/main" id="{B2075BCF-DA61-439B-9AA3-DA141B5BCCF1}"/>
              </a:ext>
            </a:extLst>
          </p:cNvPr>
          <p:cNvSpPr txBox="1">
            <a:spLocks/>
          </p:cNvSpPr>
          <p:nvPr/>
        </p:nvSpPr>
        <p:spPr>
          <a:xfrm>
            <a:off x="0" y="-11893"/>
            <a:ext cx="12192000" cy="822230"/>
          </a:xfrm>
          <a:prstGeom prst="rect">
            <a:avLst/>
          </a:prstGeom>
          <a:solidFill>
            <a:schemeClr val="accent4">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1">
                    <a:lumMod val="50000"/>
                  </a:schemeClr>
                </a:solidFill>
                <a:latin typeface="Palatino Linotype" panose="02040502050505030304" pitchFamily="18" charset="0"/>
                <a:cs typeface="Times New Roman" panose="02020603050405020304" pitchFamily="18" charset="0"/>
              </a:rPr>
              <a:t>Experimental description: NSOM</a:t>
            </a:r>
          </a:p>
        </p:txBody>
      </p:sp>
      <p:sp>
        <p:nvSpPr>
          <p:cNvPr id="3" name="Rectangle 2">
            <a:extLst>
              <a:ext uri="{FF2B5EF4-FFF2-40B4-BE49-F238E27FC236}">
                <a16:creationId xmlns:a16="http://schemas.microsoft.com/office/drawing/2014/main" id="{DBAF092F-2C64-4BB1-BC55-B79814DFCEFF}"/>
              </a:ext>
            </a:extLst>
          </p:cNvPr>
          <p:cNvSpPr/>
          <p:nvPr/>
        </p:nvSpPr>
        <p:spPr>
          <a:xfrm>
            <a:off x="345489" y="2229682"/>
            <a:ext cx="6096000" cy="1028808"/>
          </a:xfrm>
          <a:prstGeom prst="rect">
            <a:avLst/>
          </a:prstGeom>
        </p:spPr>
        <p:txBody>
          <a:bodyPr>
            <a:spAutoFit/>
          </a:bodyPr>
          <a:lstStyle/>
          <a:p>
            <a:pPr marL="285750" indent="-285750" algn="just">
              <a:lnSpc>
                <a:spcPct val="150000"/>
              </a:lnSpc>
              <a:spcAft>
                <a:spcPts val="0"/>
              </a:spcAft>
              <a:buFont typeface="Wingdings" panose="05000000000000000000" pitchFamily="2" charset="2"/>
              <a:buChar char="v"/>
            </a:pPr>
            <a:r>
              <a:rPr lang="en-US" sz="1400" dirty="0">
                <a:latin typeface="Palatino Linotype" panose="02040502050505030304" pitchFamily="18" charset="0"/>
                <a:ea typeface="Calibri" panose="020F0502020204030204" pitchFamily="34" charset="0"/>
                <a:cs typeface="Times-Roman"/>
              </a:rPr>
              <a:t>The SPM controller is heart of the system which process the error signal via the on-board Lock-in amplifier and by using the Proportional (P) Integrator (I) and Differential (D) feedback gains. </a:t>
            </a:r>
          </a:p>
        </p:txBody>
      </p:sp>
      <p:sp>
        <p:nvSpPr>
          <p:cNvPr id="4" name="Rectangle 3">
            <a:extLst>
              <a:ext uri="{FF2B5EF4-FFF2-40B4-BE49-F238E27FC236}">
                <a16:creationId xmlns:a16="http://schemas.microsoft.com/office/drawing/2014/main" id="{3E527D6F-FC78-4319-BF4B-F94B01F0E52F}"/>
              </a:ext>
            </a:extLst>
          </p:cNvPr>
          <p:cNvSpPr/>
          <p:nvPr/>
        </p:nvSpPr>
        <p:spPr>
          <a:xfrm>
            <a:off x="258562" y="4752882"/>
            <a:ext cx="5448983" cy="1675074"/>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v"/>
            </a:pPr>
            <a:r>
              <a:rPr lang="en-IL" sz="1400" dirty="0">
                <a:latin typeface="Palatino Linotype" panose="02040502050505030304" pitchFamily="18" charset="0"/>
                <a:ea typeface="Calibri" panose="020F0502020204030204" pitchFamily="34" charset="0"/>
                <a:cs typeface="Times-Roman"/>
              </a:rPr>
              <a:t>In addition, it receives the </a:t>
            </a:r>
            <a:r>
              <a:rPr lang="en-US" sz="1400" dirty="0" err="1">
                <a:latin typeface="Palatino Linotype" panose="02040502050505030304" pitchFamily="18" charset="0"/>
                <a:ea typeface="Calibri" panose="020F0502020204030204" pitchFamily="34" charset="0"/>
                <a:cs typeface="Times-Roman"/>
              </a:rPr>
              <a:t>xy</a:t>
            </a:r>
            <a:r>
              <a:rPr lang="en-IL" sz="1400" dirty="0">
                <a:latin typeface="Palatino Linotype" panose="02040502050505030304" pitchFamily="18" charset="0"/>
                <a:ea typeface="Calibri" panose="020F0502020204030204" pitchFamily="34" charset="0"/>
                <a:cs typeface="Times-Roman"/>
              </a:rPr>
              <a:t> low-voltage signals from the DT Interface and converts them to the high-voltage signals needed to perform the </a:t>
            </a:r>
            <a:r>
              <a:rPr lang="en-US" sz="1400" dirty="0" err="1">
                <a:latin typeface="Palatino Linotype" panose="02040502050505030304" pitchFamily="18" charset="0"/>
                <a:ea typeface="Calibri" panose="020F0502020204030204" pitchFamily="34" charset="0"/>
                <a:cs typeface="Times-Roman"/>
              </a:rPr>
              <a:t>xyz</a:t>
            </a:r>
            <a:r>
              <a:rPr lang="en-IL" sz="1400" dirty="0">
                <a:latin typeface="Palatino Linotype" panose="02040502050505030304" pitchFamily="18" charset="0"/>
                <a:ea typeface="Calibri" panose="020F0502020204030204" pitchFamily="34" charset="0"/>
                <a:cs typeface="Times-Roman"/>
              </a:rPr>
              <a:t> scan. The DT </a:t>
            </a:r>
            <a:r>
              <a:rPr lang="en-US" sz="1400" dirty="0">
                <a:latin typeface="Palatino Linotype" panose="02040502050505030304" pitchFamily="18" charset="0"/>
                <a:ea typeface="Calibri" panose="020F0502020204030204" pitchFamily="34" charset="0"/>
                <a:cs typeface="Times-Roman"/>
              </a:rPr>
              <a:t>interface</a:t>
            </a:r>
            <a:r>
              <a:rPr lang="en-IL" sz="1400" dirty="0">
                <a:latin typeface="Palatino Linotype" panose="02040502050505030304" pitchFamily="18" charset="0"/>
                <a:ea typeface="Calibri" panose="020F0502020204030204" pitchFamily="34" charset="0"/>
                <a:cs typeface="Times-Roman"/>
              </a:rPr>
              <a:t> contains the ADC/DAC that provides an interface between the</a:t>
            </a:r>
            <a:r>
              <a:rPr lang="en-US" sz="1400" dirty="0">
                <a:latin typeface="Palatino Linotype" panose="02040502050505030304" pitchFamily="18" charset="0"/>
                <a:ea typeface="Calibri" panose="020F0502020204030204" pitchFamily="34" charset="0"/>
                <a:cs typeface="Times-Roman"/>
              </a:rPr>
              <a:t> data</a:t>
            </a:r>
            <a:r>
              <a:rPr lang="en-IL" sz="1400" dirty="0">
                <a:latin typeface="Palatino Linotype" panose="02040502050505030304" pitchFamily="18" charset="0"/>
                <a:ea typeface="Calibri" panose="020F0502020204030204" pitchFamily="34" charset="0"/>
                <a:cs typeface="Times-Roman"/>
              </a:rPr>
              <a:t> translation cards in the main computer and the SPM </a:t>
            </a:r>
            <a:r>
              <a:rPr lang="en-US" sz="1400" dirty="0">
                <a:latin typeface="Palatino Linotype" panose="02040502050505030304" pitchFamily="18" charset="0"/>
                <a:ea typeface="Calibri" panose="020F0502020204030204" pitchFamily="34" charset="0"/>
                <a:cs typeface="Times-Roman"/>
              </a:rPr>
              <a:t>controller</a:t>
            </a:r>
            <a:r>
              <a:rPr lang="en-IL" sz="1400" dirty="0">
                <a:latin typeface="Palatino Linotype" panose="02040502050505030304" pitchFamily="18" charset="0"/>
                <a:ea typeface="Calibri" panose="020F0502020204030204" pitchFamily="34" charset="0"/>
                <a:cs typeface="Times-Roman"/>
              </a:rPr>
              <a:t>. </a:t>
            </a:r>
            <a:endParaRPr lang="en-IL" sz="1400" dirty="0">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B43D2E9-4968-44D6-8122-6F6990E206A6}"/>
              </a:ext>
            </a:extLst>
          </p:cNvPr>
          <p:cNvSpPr/>
          <p:nvPr/>
        </p:nvSpPr>
        <p:spPr>
          <a:xfrm>
            <a:off x="345489" y="3372675"/>
            <a:ext cx="5275129" cy="1351973"/>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v"/>
            </a:pPr>
            <a:r>
              <a:rPr lang="en-US" sz="1400" dirty="0">
                <a:latin typeface="Palatino Linotype" panose="02040502050505030304" pitchFamily="18" charset="0"/>
                <a:ea typeface="Calibri" panose="020F0502020204030204" pitchFamily="34" charset="0"/>
                <a:cs typeface="Times-Roman"/>
              </a:rPr>
              <a:t>The two </a:t>
            </a:r>
            <a:r>
              <a:rPr lang="en-IL" sz="1400" dirty="0">
                <a:latin typeface="Palatino Linotype" panose="02040502050505030304" pitchFamily="18" charset="0"/>
                <a:ea typeface="Calibri" panose="020F0502020204030204" pitchFamily="34" charset="0"/>
                <a:cs typeface="Times-Roman"/>
              </a:rPr>
              <a:t>H</a:t>
            </a:r>
            <a:r>
              <a:rPr lang="en-US" sz="1400" dirty="0">
                <a:latin typeface="Palatino Linotype" panose="02040502050505030304" pitchFamily="18" charset="0"/>
                <a:ea typeface="Calibri" panose="020F0502020204030204" pitchFamily="34" charset="0"/>
                <a:cs typeface="Times-Roman"/>
              </a:rPr>
              <a:t>V</a:t>
            </a:r>
            <a:r>
              <a:rPr lang="en-IL" sz="1400" dirty="0">
                <a:latin typeface="Palatino Linotype" panose="02040502050505030304" pitchFamily="18" charset="0"/>
                <a:ea typeface="Calibri" panose="020F0502020204030204" pitchFamily="34" charset="0"/>
                <a:cs typeface="Times-Roman"/>
              </a:rPr>
              <a:t> Piezo Driver</a:t>
            </a:r>
            <a:r>
              <a:rPr lang="en-US" sz="1400" dirty="0">
                <a:latin typeface="Palatino Linotype" panose="02040502050505030304" pitchFamily="18" charset="0"/>
                <a:ea typeface="Calibri" panose="020F0502020204030204" pitchFamily="34" charset="0"/>
                <a:cs typeface="Times-Roman"/>
              </a:rPr>
              <a:t>, each for the lower and upper scanner, </a:t>
            </a:r>
            <a:r>
              <a:rPr lang="en-IL" sz="1400" dirty="0">
                <a:latin typeface="Palatino Linotype" panose="02040502050505030304" pitchFamily="18" charset="0"/>
                <a:ea typeface="Calibri" panose="020F0502020204030204" pitchFamily="34" charset="0"/>
                <a:cs typeface="Times-Roman"/>
              </a:rPr>
              <a:t>process the signals from the SPM controller and supplies the high-voltage signals necessary to move the upper scanner on the </a:t>
            </a:r>
            <a:r>
              <a:rPr lang="en-US" sz="1400" dirty="0">
                <a:latin typeface="Palatino Linotype" panose="02040502050505030304" pitchFamily="18" charset="0"/>
                <a:ea typeface="Calibri" panose="020F0502020204030204" pitchFamily="34" charset="0"/>
                <a:cs typeface="Times-Roman"/>
              </a:rPr>
              <a:t>z-</a:t>
            </a:r>
            <a:r>
              <a:rPr lang="en-IL" sz="1400" dirty="0">
                <a:latin typeface="Palatino Linotype" panose="02040502050505030304" pitchFamily="18" charset="0"/>
                <a:ea typeface="Calibri" panose="020F0502020204030204" pitchFamily="34" charset="0"/>
                <a:cs typeface="Times-Roman"/>
              </a:rPr>
              <a:t>axis. </a:t>
            </a:r>
            <a:endParaRPr lang="en-US" sz="1400" dirty="0">
              <a:latin typeface="Palatino Linotype" panose="02040502050505030304" pitchFamily="18" charset="0"/>
              <a:ea typeface="Calibri" panose="020F0502020204030204" pitchFamily="34" charset="0"/>
              <a:cs typeface="Times-Roman"/>
            </a:endParaRPr>
          </a:p>
        </p:txBody>
      </p:sp>
      <p:sp>
        <p:nvSpPr>
          <p:cNvPr id="6" name="Rectangle 5">
            <a:extLst>
              <a:ext uri="{FF2B5EF4-FFF2-40B4-BE49-F238E27FC236}">
                <a16:creationId xmlns:a16="http://schemas.microsoft.com/office/drawing/2014/main" id="{1990AE6B-1890-467E-BD4C-60871FFFBBD4}"/>
              </a:ext>
            </a:extLst>
          </p:cNvPr>
          <p:cNvSpPr/>
          <p:nvPr/>
        </p:nvSpPr>
        <p:spPr>
          <a:xfrm>
            <a:off x="345489" y="779896"/>
            <a:ext cx="6225892" cy="1351973"/>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sz="1400" dirty="0">
                <a:latin typeface="Palatino Linotype" panose="02040502050505030304" pitchFamily="18" charset="0"/>
              </a:rPr>
              <a:t>MultiView-4000 system which comprises the following components: scanning</a:t>
            </a:r>
            <a:r>
              <a:rPr lang="en-US" sz="1400" dirty="0">
                <a:latin typeface="Palatino Linotype" panose="02040502050505030304" pitchFamily="18" charset="0"/>
                <a:ea typeface="Calibri" panose="020F0502020204030204" pitchFamily="34" charset="0"/>
                <a:cs typeface="Times-Roman"/>
              </a:rPr>
              <a:t> tower; scanning probe microscopy (SPM) controller; High Voltage (HV) piezo driver; Data Translation (DT) interface; System power supply; Stepper Motor Driver (SMD) and computer</a:t>
            </a:r>
            <a:endParaRPr lang="en-IL" sz="1400" dirty="0">
              <a:latin typeface="Palatino Linotype" panose="02040502050505030304" pitchFamily="18" charset="0"/>
            </a:endParaRPr>
          </a:p>
        </p:txBody>
      </p:sp>
    </p:spTree>
    <p:extLst>
      <p:ext uri="{BB962C8B-B14F-4D97-AF65-F5344CB8AC3E}">
        <p14:creationId xmlns:p14="http://schemas.microsoft.com/office/powerpoint/2010/main" val="2224252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40A8B-9B7A-4F1B-A0C0-133EF1FC5E14}"/>
              </a:ext>
            </a:extLst>
          </p:cNvPr>
          <p:cNvSpPr>
            <a:spLocks noGrp="1"/>
          </p:cNvSpPr>
          <p:nvPr>
            <p:ph type="sldNum" sz="quarter" idx="12"/>
          </p:nvPr>
        </p:nvSpPr>
        <p:spPr/>
        <p:txBody>
          <a:bodyPr/>
          <a:lstStyle/>
          <a:p>
            <a:fld id="{BAF8AEF4-E34B-4A88-8A9B-B4D1D0216C8A}" type="slidenum">
              <a:rPr lang="en-US" smtClean="0"/>
              <a:t>16</a:t>
            </a:fld>
            <a:endParaRPr lang="en-US"/>
          </a:p>
        </p:txBody>
      </p:sp>
      <p:pic>
        <p:nvPicPr>
          <p:cNvPr id="5" name="Picture 4">
            <a:extLst>
              <a:ext uri="{FF2B5EF4-FFF2-40B4-BE49-F238E27FC236}">
                <a16:creationId xmlns:a16="http://schemas.microsoft.com/office/drawing/2014/main" id="{5D4D87E4-CDBC-4F5F-A2D9-D36A23EFC64D}"/>
              </a:ext>
            </a:extLst>
          </p:cNvPr>
          <p:cNvPicPr>
            <a:picLocks noChangeAspect="1"/>
          </p:cNvPicPr>
          <p:nvPr/>
        </p:nvPicPr>
        <p:blipFill>
          <a:blip r:embed="rId2"/>
          <a:stretch>
            <a:fillRect/>
          </a:stretch>
        </p:blipFill>
        <p:spPr>
          <a:xfrm>
            <a:off x="771964" y="651150"/>
            <a:ext cx="5088988" cy="5330715"/>
          </a:xfrm>
          <a:prstGeom prst="rect">
            <a:avLst/>
          </a:prstGeom>
        </p:spPr>
      </p:pic>
      <p:pic>
        <p:nvPicPr>
          <p:cNvPr id="6" name="Picture 5">
            <a:extLst>
              <a:ext uri="{FF2B5EF4-FFF2-40B4-BE49-F238E27FC236}">
                <a16:creationId xmlns:a16="http://schemas.microsoft.com/office/drawing/2014/main" id="{608D47B5-F603-450E-89BE-74999922E50E}"/>
              </a:ext>
            </a:extLst>
          </p:cNvPr>
          <p:cNvPicPr>
            <a:picLocks noChangeAspect="1"/>
          </p:cNvPicPr>
          <p:nvPr/>
        </p:nvPicPr>
        <p:blipFill>
          <a:blip r:embed="rId3"/>
          <a:stretch>
            <a:fillRect/>
          </a:stretch>
        </p:blipFill>
        <p:spPr>
          <a:xfrm>
            <a:off x="7037290" y="1439221"/>
            <a:ext cx="3974782" cy="3754572"/>
          </a:xfrm>
          <a:prstGeom prst="rect">
            <a:avLst/>
          </a:prstGeom>
        </p:spPr>
      </p:pic>
      <p:sp>
        <p:nvSpPr>
          <p:cNvPr id="7" name="Title 1">
            <a:extLst>
              <a:ext uri="{FF2B5EF4-FFF2-40B4-BE49-F238E27FC236}">
                <a16:creationId xmlns:a16="http://schemas.microsoft.com/office/drawing/2014/main" id="{9F1B5CCA-776A-4677-AFE8-A8BF9ED42719}"/>
              </a:ext>
            </a:extLst>
          </p:cNvPr>
          <p:cNvSpPr txBox="1">
            <a:spLocks/>
          </p:cNvSpPr>
          <p:nvPr/>
        </p:nvSpPr>
        <p:spPr>
          <a:xfrm>
            <a:off x="0" y="-11893"/>
            <a:ext cx="12192000" cy="822230"/>
          </a:xfrm>
          <a:prstGeom prst="rect">
            <a:avLst/>
          </a:prstGeom>
          <a:solidFill>
            <a:schemeClr val="accent4">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b="1" dirty="0">
              <a:solidFill>
                <a:schemeClr val="accent1">
                  <a:lumMod val="50000"/>
                </a:schemeClr>
              </a:solidFill>
              <a:latin typeface="Palatino Linotype" panose="0204050205050503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DCAC8DB-B781-483C-BC49-152815E26EAC}"/>
              </a:ext>
            </a:extLst>
          </p:cNvPr>
          <p:cNvSpPr/>
          <p:nvPr/>
        </p:nvSpPr>
        <p:spPr>
          <a:xfrm>
            <a:off x="822960" y="96604"/>
            <a:ext cx="11089321" cy="461665"/>
          </a:xfrm>
          <a:prstGeom prst="rect">
            <a:avLst/>
          </a:prstGeom>
        </p:spPr>
        <p:txBody>
          <a:bodyPr wrap="square">
            <a:spAutoFit/>
          </a:bodyPr>
          <a:lstStyle/>
          <a:p>
            <a:r>
              <a:rPr lang="en-US" sz="2400" b="1" dirty="0">
                <a:solidFill>
                  <a:schemeClr val="accent1">
                    <a:lumMod val="50000"/>
                  </a:schemeClr>
                </a:solidFill>
                <a:latin typeface="Palatino Linotype" panose="02040502050505030304" pitchFamily="18" charset="0"/>
                <a:cs typeface="Times New Roman" panose="02020603050405020304" pitchFamily="18" charset="0"/>
              </a:rPr>
              <a:t>NSOM application : Near-field 3D imaging of nanophotonic waveguide</a:t>
            </a:r>
            <a:endParaRPr lang="en-IL" sz="2400" b="1" dirty="0">
              <a:solidFill>
                <a:schemeClr val="accent1">
                  <a:lumMod val="50000"/>
                </a:schemeClr>
              </a:solidFill>
              <a:latin typeface="Palatino Linotype" panose="0204050205050503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A19C2F19-14DD-42DC-9922-54BC04490955}"/>
              </a:ext>
            </a:extLst>
          </p:cNvPr>
          <p:cNvSpPr/>
          <p:nvPr/>
        </p:nvSpPr>
        <p:spPr>
          <a:xfrm>
            <a:off x="372792" y="6010869"/>
            <a:ext cx="6646985" cy="646331"/>
          </a:xfrm>
          <a:prstGeom prst="rect">
            <a:avLst/>
          </a:prstGeom>
        </p:spPr>
        <p:txBody>
          <a:bodyPr wrap="square">
            <a:spAutoFit/>
          </a:bodyPr>
          <a:lstStyle/>
          <a:p>
            <a:r>
              <a:rPr lang="en-US" sz="1200" dirty="0">
                <a:solidFill>
                  <a:schemeClr val="accent1">
                    <a:lumMod val="50000"/>
                  </a:schemeClr>
                </a:solidFill>
                <a:latin typeface="Palatino Linotype" panose="02040502050505030304" pitchFamily="18" charset="0"/>
              </a:rPr>
              <a:t>Fig.5 </a:t>
            </a:r>
            <a:r>
              <a:rPr lang="en-US" sz="1200" dirty="0">
                <a:latin typeface="Palatino Linotype" panose="02040502050505030304" pitchFamily="18" charset="0"/>
              </a:rPr>
              <a:t>:(A) Edge-on scanning electron microscope image of a 650- nm-wide Si3N4 waveguide on substrate (false colored). (B) Schematic of the NSOM with 3-D fiber alignment stage for coupling the optical source to the on-chip waveguides.</a:t>
            </a:r>
          </a:p>
        </p:txBody>
      </p:sp>
      <p:sp>
        <p:nvSpPr>
          <p:cNvPr id="10" name="Rectangle 9">
            <a:extLst>
              <a:ext uri="{FF2B5EF4-FFF2-40B4-BE49-F238E27FC236}">
                <a16:creationId xmlns:a16="http://schemas.microsoft.com/office/drawing/2014/main" id="{94687E78-9F49-4200-9402-028FC7844CE1}"/>
              </a:ext>
            </a:extLst>
          </p:cNvPr>
          <p:cNvSpPr/>
          <p:nvPr/>
        </p:nvSpPr>
        <p:spPr>
          <a:xfrm>
            <a:off x="7243066" y="5260330"/>
            <a:ext cx="4827013" cy="461665"/>
          </a:xfrm>
          <a:prstGeom prst="rect">
            <a:avLst/>
          </a:prstGeom>
        </p:spPr>
        <p:txBody>
          <a:bodyPr wrap="square">
            <a:spAutoFit/>
          </a:bodyPr>
          <a:lstStyle/>
          <a:p>
            <a:r>
              <a:rPr lang="en-US" sz="1200" dirty="0">
                <a:solidFill>
                  <a:schemeClr val="accent1">
                    <a:lumMod val="50000"/>
                  </a:schemeClr>
                </a:solidFill>
                <a:latin typeface="Palatino Linotype" panose="02040502050505030304" pitchFamily="18" charset="0"/>
              </a:rPr>
              <a:t>Fig. 6 </a:t>
            </a:r>
            <a:r>
              <a:rPr lang="en-US" sz="1200" dirty="0">
                <a:latin typeface="Palatino Linotype" panose="02040502050505030304" pitchFamily="18" charset="0"/>
              </a:rPr>
              <a:t>: (A) The intensity of the quasi-TE</a:t>
            </a:r>
            <a:r>
              <a:rPr lang="en-US" sz="1050" dirty="0">
                <a:latin typeface="Palatino Linotype" panose="02040502050505030304" pitchFamily="18" charset="0"/>
              </a:rPr>
              <a:t>00</a:t>
            </a:r>
            <a:r>
              <a:rPr lang="en-US" sz="1200" dirty="0">
                <a:latin typeface="Palatino Linotype" panose="02040502050505030304" pitchFamily="18" charset="0"/>
              </a:rPr>
              <a:t> mode and quasi-TM</a:t>
            </a:r>
            <a:r>
              <a:rPr lang="en-US" sz="1050" dirty="0">
                <a:latin typeface="Palatino Linotype" panose="02040502050505030304" pitchFamily="18" charset="0"/>
              </a:rPr>
              <a:t>00</a:t>
            </a:r>
            <a:r>
              <a:rPr lang="en-US" sz="1200" dirty="0">
                <a:latin typeface="Palatino Linotype" panose="02040502050505030304" pitchFamily="18" charset="0"/>
              </a:rPr>
              <a:t> mode in a 1-μm-wide waveguide at a wavelength of 780 nm.</a:t>
            </a:r>
          </a:p>
        </p:txBody>
      </p:sp>
      <p:sp>
        <p:nvSpPr>
          <p:cNvPr id="11" name="Rectangle 10">
            <a:extLst>
              <a:ext uri="{FF2B5EF4-FFF2-40B4-BE49-F238E27FC236}">
                <a16:creationId xmlns:a16="http://schemas.microsoft.com/office/drawing/2014/main" id="{B9736EA3-6FA2-4959-9773-8F19735ACB25}"/>
              </a:ext>
            </a:extLst>
          </p:cNvPr>
          <p:cNvSpPr/>
          <p:nvPr/>
        </p:nvSpPr>
        <p:spPr>
          <a:xfrm>
            <a:off x="3201153" y="6657200"/>
            <a:ext cx="8083826" cy="246221"/>
          </a:xfrm>
          <a:prstGeom prst="rect">
            <a:avLst/>
          </a:prstGeom>
        </p:spPr>
        <p:txBody>
          <a:bodyPr wrap="square">
            <a:spAutoFit/>
          </a:bodyPr>
          <a:lstStyle/>
          <a:p>
            <a:r>
              <a:rPr lang="en-US" sz="1000" dirty="0">
                <a:solidFill>
                  <a:srgbClr val="222222"/>
                </a:solidFill>
                <a:latin typeface="Palatino Linotype" panose="02040502050505030304" pitchFamily="18" charset="0"/>
              </a:rPr>
              <a:t>Ref: Ziegler, Jed I., et al. "3-D near-field imaging of guided modes in nanophotonic waveguides." </a:t>
            </a:r>
            <a:r>
              <a:rPr lang="en-US" sz="1000" i="1" dirty="0" err="1">
                <a:solidFill>
                  <a:srgbClr val="222222"/>
                </a:solidFill>
                <a:latin typeface="Palatino Linotype" panose="02040502050505030304" pitchFamily="18" charset="0"/>
              </a:rPr>
              <a:t>Nanophotonics</a:t>
            </a:r>
            <a:r>
              <a:rPr lang="en-US" sz="1000" dirty="0">
                <a:solidFill>
                  <a:srgbClr val="222222"/>
                </a:solidFill>
                <a:latin typeface="Palatino Linotype" panose="02040502050505030304" pitchFamily="18" charset="0"/>
              </a:rPr>
              <a:t> 6.5 (2017): 1141-1149.</a:t>
            </a:r>
            <a:endParaRPr lang="en-US" sz="1000" dirty="0">
              <a:latin typeface="Palatino Linotype" panose="02040502050505030304" pitchFamily="18" charset="0"/>
            </a:endParaRPr>
          </a:p>
        </p:txBody>
      </p:sp>
    </p:spTree>
    <p:extLst>
      <p:ext uri="{BB962C8B-B14F-4D97-AF65-F5344CB8AC3E}">
        <p14:creationId xmlns:p14="http://schemas.microsoft.com/office/powerpoint/2010/main" val="1279090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F463E3-A28D-4BFF-B976-958130F5C2BA}"/>
              </a:ext>
            </a:extLst>
          </p:cNvPr>
          <p:cNvSpPr>
            <a:spLocks noGrp="1"/>
          </p:cNvSpPr>
          <p:nvPr>
            <p:ph type="sldNum" sz="quarter" idx="12"/>
          </p:nvPr>
        </p:nvSpPr>
        <p:spPr/>
        <p:txBody>
          <a:bodyPr/>
          <a:lstStyle/>
          <a:p>
            <a:fld id="{BAF8AEF4-E34B-4A88-8A9B-B4D1D0216C8A}" type="slidenum">
              <a:rPr lang="en-US" smtClean="0"/>
              <a:t>17</a:t>
            </a:fld>
            <a:endParaRPr lang="en-US"/>
          </a:p>
        </p:txBody>
      </p:sp>
      <p:sp>
        <p:nvSpPr>
          <p:cNvPr id="5" name="Title 1">
            <a:extLst>
              <a:ext uri="{FF2B5EF4-FFF2-40B4-BE49-F238E27FC236}">
                <a16:creationId xmlns:a16="http://schemas.microsoft.com/office/drawing/2014/main" id="{ACD89904-C611-46AD-96C3-7869E4F716E1}"/>
              </a:ext>
            </a:extLst>
          </p:cNvPr>
          <p:cNvSpPr txBox="1">
            <a:spLocks/>
          </p:cNvSpPr>
          <p:nvPr/>
        </p:nvSpPr>
        <p:spPr>
          <a:xfrm>
            <a:off x="0" y="-11893"/>
            <a:ext cx="12192000" cy="822230"/>
          </a:xfrm>
          <a:prstGeom prst="rect">
            <a:avLst/>
          </a:prstGeom>
          <a:solidFill>
            <a:schemeClr val="accent4">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b="1" dirty="0">
              <a:solidFill>
                <a:schemeClr val="accent1">
                  <a:lumMod val="50000"/>
                </a:schemeClr>
              </a:solidFill>
              <a:latin typeface="Palatino Linotype" panose="0204050205050503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D1A71E82-4538-4308-A34A-98B3BFC78AC0}"/>
              </a:ext>
            </a:extLst>
          </p:cNvPr>
          <p:cNvSpPr/>
          <p:nvPr/>
        </p:nvSpPr>
        <p:spPr>
          <a:xfrm>
            <a:off x="822960" y="96604"/>
            <a:ext cx="11089321" cy="461665"/>
          </a:xfrm>
          <a:prstGeom prst="rect">
            <a:avLst/>
          </a:prstGeom>
        </p:spPr>
        <p:txBody>
          <a:bodyPr wrap="square">
            <a:spAutoFit/>
          </a:bodyPr>
          <a:lstStyle/>
          <a:p>
            <a:r>
              <a:rPr lang="en-US" sz="2400" b="1" dirty="0">
                <a:solidFill>
                  <a:schemeClr val="accent1">
                    <a:lumMod val="50000"/>
                  </a:schemeClr>
                </a:solidFill>
                <a:latin typeface="Palatino Linotype" panose="02040502050505030304" pitchFamily="18" charset="0"/>
                <a:cs typeface="Times New Roman" panose="02020603050405020304" pitchFamily="18" charset="0"/>
              </a:rPr>
              <a:t>NSOM application : Near-field 3D imaging of nanophotonic waveguide</a:t>
            </a:r>
            <a:endParaRPr lang="en-IL" sz="2400" b="1" dirty="0">
              <a:solidFill>
                <a:schemeClr val="accent1">
                  <a:lumMod val="50000"/>
                </a:schemeClr>
              </a:solidFill>
              <a:latin typeface="Palatino Linotype" panose="0204050205050503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C777428-742B-4BAA-AC87-9A058547334F}"/>
              </a:ext>
            </a:extLst>
          </p:cNvPr>
          <p:cNvPicPr>
            <a:picLocks noChangeAspect="1"/>
          </p:cNvPicPr>
          <p:nvPr/>
        </p:nvPicPr>
        <p:blipFill>
          <a:blip r:embed="rId2"/>
          <a:stretch>
            <a:fillRect/>
          </a:stretch>
        </p:blipFill>
        <p:spPr>
          <a:xfrm>
            <a:off x="647112" y="796162"/>
            <a:ext cx="5017403" cy="4759237"/>
          </a:xfrm>
          <a:prstGeom prst="rect">
            <a:avLst/>
          </a:prstGeom>
        </p:spPr>
      </p:pic>
      <p:sp>
        <p:nvSpPr>
          <p:cNvPr id="9" name="Rectangle 8">
            <a:extLst>
              <a:ext uri="{FF2B5EF4-FFF2-40B4-BE49-F238E27FC236}">
                <a16:creationId xmlns:a16="http://schemas.microsoft.com/office/drawing/2014/main" id="{BD801C09-8F5E-4680-B806-6E93B956BBFB}"/>
              </a:ext>
            </a:extLst>
          </p:cNvPr>
          <p:cNvSpPr/>
          <p:nvPr/>
        </p:nvSpPr>
        <p:spPr>
          <a:xfrm>
            <a:off x="1" y="5521146"/>
            <a:ext cx="5880374" cy="1200329"/>
          </a:xfrm>
          <a:prstGeom prst="rect">
            <a:avLst/>
          </a:prstGeom>
        </p:spPr>
        <p:txBody>
          <a:bodyPr wrap="square">
            <a:spAutoFit/>
          </a:bodyPr>
          <a:lstStyle/>
          <a:p>
            <a:pPr algn="just"/>
            <a:r>
              <a:rPr lang="en-US" sz="1200" dirty="0">
                <a:solidFill>
                  <a:schemeClr val="accent1">
                    <a:lumMod val="50000"/>
                  </a:schemeClr>
                </a:solidFill>
                <a:latin typeface="Palatino Linotype" panose="02040502050505030304" pitchFamily="18" charset="0"/>
              </a:rPr>
              <a:t>Fig.7 </a:t>
            </a:r>
            <a:r>
              <a:rPr lang="en-US" sz="1200" dirty="0">
                <a:latin typeface="Palatino Linotype" panose="02040502050505030304" pitchFamily="18" charset="0"/>
              </a:rPr>
              <a:t>:(A) An NSOM image of a 0.90-μm-wide waveguide excited with horizontally polarized light and (B) a </a:t>
            </a:r>
            <a:r>
              <a:rPr lang="en-US" sz="1200" dirty="0" err="1">
                <a:latin typeface="Palatino Linotype" panose="02040502050505030304" pitchFamily="18" charset="0"/>
              </a:rPr>
              <a:t>Comsol</a:t>
            </a:r>
            <a:r>
              <a:rPr lang="en-US" sz="1200" dirty="0">
                <a:latin typeface="Palatino Linotype" panose="02040502050505030304" pitchFamily="18" charset="0"/>
              </a:rPr>
              <a:t> calculation of the electric field (square-magnitude) for the same waveguide. (C) NSOM image of a 2.38-μm-wide waveguide excited with horizontally polarized light and (D) a </a:t>
            </a:r>
            <a:r>
              <a:rPr lang="en-US" sz="1200" dirty="0" err="1">
                <a:latin typeface="Palatino Linotype" panose="02040502050505030304" pitchFamily="18" charset="0"/>
              </a:rPr>
              <a:t>Comsol</a:t>
            </a:r>
            <a:r>
              <a:rPr lang="en-US" sz="1200" dirty="0">
                <a:latin typeface="Palatino Linotype" panose="02040502050505030304" pitchFamily="18" charset="0"/>
              </a:rPr>
              <a:t> calculation of the electric field (square magnitude) for the same waveguide. All scale bars are at 2 </a:t>
            </a:r>
            <a:r>
              <a:rPr lang="en-US" sz="1200" dirty="0" err="1">
                <a:latin typeface="Palatino Linotype" panose="02040502050505030304" pitchFamily="18" charset="0"/>
              </a:rPr>
              <a:t>μm</a:t>
            </a:r>
            <a:r>
              <a:rPr lang="en-US" sz="1200" dirty="0">
                <a:latin typeface="Palatino Linotype" panose="02040502050505030304" pitchFamily="18" charset="0"/>
              </a:rPr>
              <a:t>. All dotted lines indicate the outline of the waveguide.</a:t>
            </a:r>
          </a:p>
        </p:txBody>
      </p:sp>
      <p:pic>
        <p:nvPicPr>
          <p:cNvPr id="10" name="Picture 9">
            <a:extLst>
              <a:ext uri="{FF2B5EF4-FFF2-40B4-BE49-F238E27FC236}">
                <a16:creationId xmlns:a16="http://schemas.microsoft.com/office/drawing/2014/main" id="{72466AAA-F296-4469-8992-3772940A4311}"/>
              </a:ext>
            </a:extLst>
          </p:cNvPr>
          <p:cNvPicPr>
            <a:picLocks noChangeAspect="1"/>
          </p:cNvPicPr>
          <p:nvPr/>
        </p:nvPicPr>
        <p:blipFill>
          <a:blip r:embed="rId3"/>
          <a:stretch>
            <a:fillRect/>
          </a:stretch>
        </p:blipFill>
        <p:spPr>
          <a:xfrm>
            <a:off x="5737980" y="1369853"/>
            <a:ext cx="3550870" cy="3619652"/>
          </a:xfrm>
          <a:prstGeom prst="rect">
            <a:avLst/>
          </a:prstGeom>
        </p:spPr>
      </p:pic>
      <p:pic>
        <p:nvPicPr>
          <p:cNvPr id="11" name="Picture 10">
            <a:extLst>
              <a:ext uri="{FF2B5EF4-FFF2-40B4-BE49-F238E27FC236}">
                <a16:creationId xmlns:a16="http://schemas.microsoft.com/office/drawing/2014/main" id="{9D4AAE3D-7068-46BD-AE0F-593FBE53517E}"/>
              </a:ext>
            </a:extLst>
          </p:cNvPr>
          <p:cNvPicPr>
            <a:picLocks noChangeAspect="1"/>
          </p:cNvPicPr>
          <p:nvPr/>
        </p:nvPicPr>
        <p:blipFill>
          <a:blip r:embed="rId4"/>
          <a:stretch>
            <a:fillRect/>
          </a:stretch>
        </p:blipFill>
        <p:spPr>
          <a:xfrm>
            <a:off x="9115865" y="1478627"/>
            <a:ext cx="3188677" cy="3313234"/>
          </a:xfrm>
          <a:prstGeom prst="rect">
            <a:avLst/>
          </a:prstGeom>
        </p:spPr>
      </p:pic>
      <p:sp>
        <p:nvSpPr>
          <p:cNvPr id="12" name="Rectangle 11">
            <a:extLst>
              <a:ext uri="{FF2B5EF4-FFF2-40B4-BE49-F238E27FC236}">
                <a16:creationId xmlns:a16="http://schemas.microsoft.com/office/drawing/2014/main" id="{93E93E7C-8016-4103-9FE2-D2759F21372D}"/>
              </a:ext>
            </a:extLst>
          </p:cNvPr>
          <p:cNvSpPr/>
          <p:nvPr/>
        </p:nvSpPr>
        <p:spPr>
          <a:xfrm>
            <a:off x="6311627" y="4986920"/>
            <a:ext cx="5788146" cy="1384995"/>
          </a:xfrm>
          <a:prstGeom prst="rect">
            <a:avLst/>
          </a:prstGeom>
        </p:spPr>
        <p:txBody>
          <a:bodyPr wrap="square">
            <a:spAutoFit/>
          </a:bodyPr>
          <a:lstStyle/>
          <a:p>
            <a:pPr algn="just"/>
            <a:r>
              <a:rPr lang="en-US" sz="1200" dirty="0">
                <a:solidFill>
                  <a:schemeClr val="accent1">
                    <a:lumMod val="50000"/>
                  </a:schemeClr>
                </a:solidFill>
                <a:latin typeface="Palatino Linotype" panose="02040502050505030304" pitchFamily="18" charset="0"/>
              </a:rPr>
              <a:t>Fig. 8:</a:t>
            </a:r>
            <a:r>
              <a:rPr lang="en-US" sz="1200" dirty="0">
                <a:latin typeface="Palatino Linotype" panose="02040502050505030304" pitchFamily="18" charset="0"/>
              </a:rPr>
              <a:t>(A) NSOM images of a 46-μm region of each fabricated waveguide. Blue lines outline the physical edges of the waveguide, concurrently measured by the NSOM tip. (3 </a:t>
            </a:r>
            <a:r>
              <a:rPr lang="en-US" sz="1200" dirty="0" err="1">
                <a:latin typeface="Palatino Linotype" panose="02040502050505030304" pitchFamily="18" charset="0"/>
              </a:rPr>
              <a:t>μm</a:t>
            </a:r>
            <a:r>
              <a:rPr lang="en-US" sz="1200" dirty="0">
                <a:latin typeface="Palatino Linotype" panose="02040502050505030304" pitchFamily="18" charset="0"/>
              </a:rPr>
              <a:t> scale bar) (B). Waterfall plot of FFTs of near-field intensity taken along each waveguide in (A). Periodic features present, but obscured in (A), show up as peaks in the FFTs. The excitation source is polarized at 45° with respect to the substrate plane for all waveguides. Colored dots and connecting lines indicate the computationally determined beat lengths for the respective waveguide widths.</a:t>
            </a:r>
          </a:p>
        </p:txBody>
      </p:sp>
      <p:sp>
        <p:nvSpPr>
          <p:cNvPr id="13" name="Rectangle 12">
            <a:extLst>
              <a:ext uri="{FF2B5EF4-FFF2-40B4-BE49-F238E27FC236}">
                <a16:creationId xmlns:a16="http://schemas.microsoft.com/office/drawing/2014/main" id="{2E106BCC-BE8C-46EF-B827-21D28B9072D0}"/>
              </a:ext>
            </a:extLst>
          </p:cNvPr>
          <p:cNvSpPr/>
          <p:nvPr/>
        </p:nvSpPr>
        <p:spPr>
          <a:xfrm>
            <a:off x="3201153" y="6657200"/>
            <a:ext cx="8083826" cy="246221"/>
          </a:xfrm>
          <a:prstGeom prst="rect">
            <a:avLst/>
          </a:prstGeom>
        </p:spPr>
        <p:txBody>
          <a:bodyPr wrap="square">
            <a:spAutoFit/>
          </a:bodyPr>
          <a:lstStyle/>
          <a:p>
            <a:r>
              <a:rPr lang="en-US" sz="1000" dirty="0">
                <a:solidFill>
                  <a:srgbClr val="222222"/>
                </a:solidFill>
                <a:latin typeface="Palatino Linotype" panose="02040502050505030304" pitchFamily="18" charset="0"/>
              </a:rPr>
              <a:t>Ref: Ziegler, Jed I., et al. "3-D near-field imaging of guided modes in nanophotonic waveguides." </a:t>
            </a:r>
            <a:r>
              <a:rPr lang="en-US" sz="1000" i="1" dirty="0" err="1">
                <a:solidFill>
                  <a:srgbClr val="222222"/>
                </a:solidFill>
                <a:latin typeface="Palatino Linotype" panose="02040502050505030304" pitchFamily="18" charset="0"/>
              </a:rPr>
              <a:t>Nanophotonics</a:t>
            </a:r>
            <a:r>
              <a:rPr lang="en-US" sz="1000" dirty="0">
                <a:solidFill>
                  <a:srgbClr val="222222"/>
                </a:solidFill>
                <a:latin typeface="Palatino Linotype" panose="02040502050505030304" pitchFamily="18" charset="0"/>
              </a:rPr>
              <a:t> 6.5 (2017): 1141-1149.</a:t>
            </a:r>
            <a:endParaRPr lang="en-US" sz="1000" dirty="0">
              <a:latin typeface="Palatino Linotype" panose="02040502050505030304" pitchFamily="18" charset="0"/>
            </a:endParaRPr>
          </a:p>
        </p:txBody>
      </p:sp>
    </p:spTree>
    <p:extLst>
      <p:ext uri="{BB962C8B-B14F-4D97-AF65-F5344CB8AC3E}">
        <p14:creationId xmlns:p14="http://schemas.microsoft.com/office/powerpoint/2010/main" val="3021808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0501C7-6F19-4376-A6F1-4C3EEACF1E56}"/>
              </a:ext>
            </a:extLst>
          </p:cNvPr>
          <p:cNvSpPr>
            <a:spLocks noGrp="1"/>
          </p:cNvSpPr>
          <p:nvPr>
            <p:ph type="sldNum" sz="quarter" idx="12"/>
          </p:nvPr>
        </p:nvSpPr>
        <p:spPr/>
        <p:txBody>
          <a:bodyPr/>
          <a:lstStyle/>
          <a:p>
            <a:fld id="{BAF8AEF4-E34B-4A88-8A9B-B4D1D0216C8A}" type="slidenum">
              <a:rPr lang="en-US" smtClean="0"/>
              <a:t>18</a:t>
            </a:fld>
            <a:endParaRPr lang="en-US"/>
          </a:p>
        </p:txBody>
      </p:sp>
      <p:sp>
        <p:nvSpPr>
          <p:cNvPr id="6" name="Title 1">
            <a:extLst>
              <a:ext uri="{FF2B5EF4-FFF2-40B4-BE49-F238E27FC236}">
                <a16:creationId xmlns:a16="http://schemas.microsoft.com/office/drawing/2014/main" id="{26E3A330-1811-498C-8B90-34DF2A6F39D3}"/>
              </a:ext>
            </a:extLst>
          </p:cNvPr>
          <p:cNvSpPr txBox="1">
            <a:spLocks/>
          </p:cNvSpPr>
          <p:nvPr/>
        </p:nvSpPr>
        <p:spPr>
          <a:xfrm>
            <a:off x="0" y="0"/>
            <a:ext cx="12192000" cy="822230"/>
          </a:xfrm>
          <a:prstGeom prst="rect">
            <a:avLst/>
          </a:prstGeom>
          <a:solidFill>
            <a:schemeClr val="accent4">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b="1" dirty="0">
              <a:solidFill>
                <a:schemeClr val="accent1">
                  <a:lumMod val="50000"/>
                </a:schemeClr>
              </a:solidFill>
              <a:latin typeface="Palatino Linotype" panose="0204050205050503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55CE381-CACC-495B-AE88-BFD50BC6F4C1}"/>
              </a:ext>
            </a:extLst>
          </p:cNvPr>
          <p:cNvSpPr/>
          <p:nvPr/>
        </p:nvSpPr>
        <p:spPr>
          <a:xfrm>
            <a:off x="822960" y="96604"/>
            <a:ext cx="11089321" cy="461665"/>
          </a:xfrm>
          <a:prstGeom prst="rect">
            <a:avLst/>
          </a:prstGeom>
        </p:spPr>
        <p:txBody>
          <a:bodyPr wrap="square">
            <a:spAutoFit/>
          </a:bodyPr>
          <a:lstStyle/>
          <a:p>
            <a:r>
              <a:rPr lang="en-US" sz="2400" b="1" dirty="0">
                <a:solidFill>
                  <a:schemeClr val="accent1">
                    <a:lumMod val="50000"/>
                  </a:schemeClr>
                </a:solidFill>
                <a:latin typeface="Palatino Linotype" panose="02040502050505030304" pitchFamily="18" charset="0"/>
                <a:cs typeface="Times New Roman" panose="02020603050405020304" pitchFamily="18" charset="0"/>
              </a:rPr>
              <a:t>NSOM application : Near-field 3D imaging of nanophotonic waveguide</a:t>
            </a:r>
            <a:endParaRPr lang="en-IL" sz="2400" b="1" dirty="0">
              <a:solidFill>
                <a:schemeClr val="accent1">
                  <a:lumMod val="50000"/>
                </a:schemeClr>
              </a:solidFill>
              <a:latin typeface="Palatino Linotype" panose="0204050205050503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485AE4C1-E780-4ADE-B986-495C81607236}"/>
              </a:ext>
            </a:extLst>
          </p:cNvPr>
          <p:cNvPicPr>
            <a:picLocks noChangeAspect="1"/>
          </p:cNvPicPr>
          <p:nvPr/>
        </p:nvPicPr>
        <p:blipFill rotWithShape="1">
          <a:blip r:embed="rId2"/>
          <a:srcRect t="48885"/>
          <a:stretch/>
        </p:blipFill>
        <p:spPr>
          <a:xfrm>
            <a:off x="5965652" y="1025525"/>
            <a:ext cx="6031037" cy="3062259"/>
          </a:xfrm>
          <a:prstGeom prst="rect">
            <a:avLst/>
          </a:prstGeom>
        </p:spPr>
      </p:pic>
      <p:sp>
        <p:nvSpPr>
          <p:cNvPr id="9" name="Rectangle 8">
            <a:extLst>
              <a:ext uri="{FF2B5EF4-FFF2-40B4-BE49-F238E27FC236}">
                <a16:creationId xmlns:a16="http://schemas.microsoft.com/office/drawing/2014/main" id="{055D9087-56BB-4E79-AE19-71FEBD783FE4}"/>
              </a:ext>
            </a:extLst>
          </p:cNvPr>
          <p:cNvSpPr/>
          <p:nvPr/>
        </p:nvSpPr>
        <p:spPr>
          <a:xfrm>
            <a:off x="1249677" y="4652889"/>
            <a:ext cx="9431949" cy="1569660"/>
          </a:xfrm>
          <a:prstGeom prst="rect">
            <a:avLst/>
          </a:prstGeom>
        </p:spPr>
        <p:txBody>
          <a:bodyPr wrap="square">
            <a:spAutoFit/>
          </a:bodyPr>
          <a:lstStyle/>
          <a:p>
            <a:pPr algn="just"/>
            <a:r>
              <a:rPr lang="en-US" sz="1200" b="1" dirty="0">
                <a:solidFill>
                  <a:schemeClr val="accent1">
                    <a:lumMod val="50000"/>
                  </a:schemeClr>
                </a:solidFill>
                <a:latin typeface="Palatino Linotype" panose="02040502050505030304" pitchFamily="18" charset="0"/>
              </a:rPr>
              <a:t>Figure 9</a:t>
            </a:r>
            <a:r>
              <a:rPr lang="en-US" sz="1200" b="1" dirty="0">
                <a:latin typeface="Palatino Linotype" panose="02040502050505030304" pitchFamily="18" charset="0"/>
              </a:rPr>
              <a:t>: </a:t>
            </a:r>
            <a:r>
              <a:rPr lang="en-US" sz="1200" dirty="0">
                <a:latin typeface="Palatino Linotype" panose="02040502050505030304" pitchFamily="18" charset="0"/>
              </a:rPr>
              <a:t>(A) Longitudinal cross-section, through the y-z plane, of 3-D NSOM scan along a 0.65-μm Si3N4 waveguide. The cross-section is located along the center of the waveguide. </a:t>
            </a:r>
          </a:p>
          <a:p>
            <a:pPr algn="just"/>
            <a:endParaRPr lang="en-US" sz="1200" dirty="0">
              <a:latin typeface="Palatino Linotype" panose="02040502050505030304" pitchFamily="18" charset="0"/>
            </a:endParaRPr>
          </a:p>
          <a:p>
            <a:pPr algn="just"/>
            <a:r>
              <a:rPr lang="en-US" sz="1200" dirty="0">
                <a:latin typeface="Palatino Linotype" panose="02040502050505030304" pitchFamily="18" charset="0"/>
              </a:rPr>
              <a:t>(B) Transverse cross-section, through the x-z plane, of 3-D NSOM scan for a 0.65-μm Si3N4 waveguide. This cross-section is taken at the center of the antinode of a beat. (A) and (B) Intensities are normalized to the maximum of each.</a:t>
            </a:r>
          </a:p>
          <a:p>
            <a:pPr algn="just"/>
            <a:endParaRPr lang="en-US" sz="1200" dirty="0">
              <a:latin typeface="Palatino Linotype" panose="02040502050505030304" pitchFamily="18" charset="0"/>
            </a:endParaRPr>
          </a:p>
          <a:p>
            <a:pPr algn="just"/>
            <a:r>
              <a:rPr lang="en-US" sz="1200" dirty="0">
                <a:latin typeface="Palatino Linotype" panose="02040502050505030304" pitchFamily="18" charset="0"/>
              </a:rPr>
              <a:t>(C) Typical near-field intensity data (points) as a function of height above the waveguide (Z-axis). These example data sets are located near a beat maximum and minimum. Exponential fits (solid lines) agree well. The contrast ratio between the two profiles is ~4.</a:t>
            </a:r>
          </a:p>
        </p:txBody>
      </p:sp>
      <p:pic>
        <p:nvPicPr>
          <p:cNvPr id="10" name="Picture 9">
            <a:extLst>
              <a:ext uri="{FF2B5EF4-FFF2-40B4-BE49-F238E27FC236}">
                <a16:creationId xmlns:a16="http://schemas.microsoft.com/office/drawing/2014/main" id="{D199FCB8-B754-45BA-B6C1-A755DADDAA35}"/>
              </a:ext>
            </a:extLst>
          </p:cNvPr>
          <p:cNvPicPr>
            <a:picLocks noChangeAspect="1"/>
          </p:cNvPicPr>
          <p:nvPr/>
        </p:nvPicPr>
        <p:blipFill rotWithShape="1">
          <a:blip r:embed="rId2"/>
          <a:srcRect b="48885"/>
          <a:stretch/>
        </p:blipFill>
        <p:spPr>
          <a:xfrm>
            <a:off x="184443" y="1176320"/>
            <a:ext cx="5911557" cy="3001593"/>
          </a:xfrm>
          <a:prstGeom prst="rect">
            <a:avLst/>
          </a:prstGeom>
        </p:spPr>
      </p:pic>
      <p:sp>
        <p:nvSpPr>
          <p:cNvPr id="11" name="Rectangle 10">
            <a:extLst>
              <a:ext uri="{FF2B5EF4-FFF2-40B4-BE49-F238E27FC236}">
                <a16:creationId xmlns:a16="http://schemas.microsoft.com/office/drawing/2014/main" id="{A00B25E7-1F63-4396-B69F-226E1F19C440}"/>
              </a:ext>
            </a:extLst>
          </p:cNvPr>
          <p:cNvSpPr/>
          <p:nvPr/>
        </p:nvSpPr>
        <p:spPr>
          <a:xfrm>
            <a:off x="184443" y="6611779"/>
            <a:ext cx="8083826" cy="246221"/>
          </a:xfrm>
          <a:prstGeom prst="rect">
            <a:avLst/>
          </a:prstGeom>
        </p:spPr>
        <p:txBody>
          <a:bodyPr wrap="square">
            <a:spAutoFit/>
          </a:bodyPr>
          <a:lstStyle/>
          <a:p>
            <a:r>
              <a:rPr lang="en-US" sz="1000" dirty="0">
                <a:solidFill>
                  <a:srgbClr val="222222"/>
                </a:solidFill>
                <a:latin typeface="Palatino Linotype" panose="02040502050505030304" pitchFamily="18" charset="0"/>
              </a:rPr>
              <a:t>Ref: Ziegler, Jed I., et al. "3-D near-field imaging of guided modes in nanophotonic waveguides." </a:t>
            </a:r>
            <a:r>
              <a:rPr lang="en-US" sz="1000" i="1" dirty="0" err="1">
                <a:solidFill>
                  <a:srgbClr val="222222"/>
                </a:solidFill>
                <a:latin typeface="Palatino Linotype" panose="02040502050505030304" pitchFamily="18" charset="0"/>
              </a:rPr>
              <a:t>Nanophotonics</a:t>
            </a:r>
            <a:r>
              <a:rPr lang="en-US" sz="1000" dirty="0">
                <a:solidFill>
                  <a:srgbClr val="222222"/>
                </a:solidFill>
                <a:latin typeface="Palatino Linotype" panose="02040502050505030304" pitchFamily="18" charset="0"/>
              </a:rPr>
              <a:t> 6.5 (2017): 1141-1149.</a:t>
            </a:r>
            <a:endParaRPr lang="en-US" sz="1000" dirty="0">
              <a:latin typeface="Palatino Linotype" panose="02040502050505030304" pitchFamily="18" charset="0"/>
            </a:endParaRPr>
          </a:p>
        </p:txBody>
      </p:sp>
    </p:spTree>
    <p:extLst>
      <p:ext uri="{BB962C8B-B14F-4D97-AF65-F5344CB8AC3E}">
        <p14:creationId xmlns:p14="http://schemas.microsoft.com/office/powerpoint/2010/main" val="1392291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0CB57F-7BA4-4E69-9E92-A0459942CA4A}"/>
              </a:ext>
            </a:extLst>
          </p:cNvPr>
          <p:cNvPicPr>
            <a:picLocks noChangeAspect="1"/>
          </p:cNvPicPr>
          <p:nvPr/>
        </p:nvPicPr>
        <p:blipFill>
          <a:blip r:embed="rId2"/>
          <a:stretch>
            <a:fillRect/>
          </a:stretch>
        </p:blipFill>
        <p:spPr>
          <a:xfrm>
            <a:off x="7632601" y="3474355"/>
            <a:ext cx="4369269" cy="2747411"/>
          </a:xfrm>
          <a:prstGeom prst="rect">
            <a:avLst/>
          </a:prstGeom>
        </p:spPr>
      </p:pic>
      <p:sp>
        <p:nvSpPr>
          <p:cNvPr id="14" name="Rectangle 13">
            <a:extLst>
              <a:ext uri="{FF2B5EF4-FFF2-40B4-BE49-F238E27FC236}">
                <a16:creationId xmlns:a16="http://schemas.microsoft.com/office/drawing/2014/main" id="{CEA828F0-E5A3-42AF-9AA2-F7DE15C62F34}"/>
              </a:ext>
            </a:extLst>
          </p:cNvPr>
          <p:cNvSpPr/>
          <p:nvPr/>
        </p:nvSpPr>
        <p:spPr>
          <a:xfrm>
            <a:off x="1625852" y="6602881"/>
            <a:ext cx="3995796" cy="261610"/>
          </a:xfrm>
          <a:prstGeom prst="rect">
            <a:avLst/>
          </a:prstGeom>
        </p:spPr>
        <p:txBody>
          <a:bodyPr wrap="square">
            <a:spAutoFit/>
          </a:bodyPr>
          <a:lstStyle/>
          <a:p>
            <a:r>
              <a:rPr lang="en-US" sz="1000" dirty="0">
                <a:solidFill>
                  <a:srgbClr val="000000"/>
                </a:solidFill>
                <a:latin typeface="Palatino Linotype" panose="02040502050505030304" pitchFamily="18" charset="0"/>
              </a:rPr>
              <a:t>Ref: </a:t>
            </a:r>
            <a:r>
              <a:rPr lang="en-US" sz="1100" dirty="0">
                <a:solidFill>
                  <a:srgbClr val="000000"/>
                </a:solidFill>
                <a:latin typeface="Palatino Linotype" panose="02040502050505030304" pitchFamily="18" charset="0"/>
              </a:rPr>
              <a:t>Reuben</a:t>
            </a:r>
            <a:r>
              <a:rPr lang="en-US" sz="1000" dirty="0">
                <a:solidFill>
                  <a:srgbClr val="000000"/>
                </a:solidFill>
                <a:latin typeface="Palatino Linotype" panose="02040502050505030304" pitchFamily="18" charset="0"/>
              </a:rPr>
              <a:t> M. Bakker, et. al., </a:t>
            </a:r>
            <a:r>
              <a:rPr lang="en-US" sz="1000" i="1" dirty="0">
                <a:solidFill>
                  <a:srgbClr val="000000"/>
                </a:solidFill>
                <a:latin typeface="Palatino Linotype" panose="02040502050505030304" pitchFamily="18" charset="0"/>
              </a:rPr>
              <a:t>Nano Letters</a:t>
            </a:r>
            <a:r>
              <a:rPr lang="en-US" sz="1000" dirty="0">
                <a:solidFill>
                  <a:srgbClr val="000000"/>
                </a:solidFill>
                <a:latin typeface="Palatino Linotype" panose="02040502050505030304" pitchFamily="18" charset="0"/>
              </a:rPr>
              <a:t> </a:t>
            </a:r>
            <a:r>
              <a:rPr lang="en-US" sz="1000" b="1" dirty="0">
                <a:solidFill>
                  <a:srgbClr val="000000"/>
                </a:solidFill>
                <a:latin typeface="Palatino Linotype" panose="02040502050505030304" pitchFamily="18" charset="0"/>
              </a:rPr>
              <a:t>2015</a:t>
            </a:r>
            <a:r>
              <a:rPr lang="en-US" sz="1000" dirty="0">
                <a:solidFill>
                  <a:srgbClr val="000000"/>
                </a:solidFill>
                <a:latin typeface="Palatino Linotype" panose="02040502050505030304" pitchFamily="18" charset="0"/>
              </a:rPr>
              <a:t> </a:t>
            </a:r>
            <a:r>
              <a:rPr lang="en-US" sz="1000" i="1" dirty="0">
                <a:solidFill>
                  <a:srgbClr val="000000"/>
                </a:solidFill>
                <a:latin typeface="Palatino Linotype" panose="02040502050505030304" pitchFamily="18" charset="0"/>
              </a:rPr>
              <a:t>15</a:t>
            </a:r>
            <a:r>
              <a:rPr lang="en-US" sz="1000" dirty="0">
                <a:solidFill>
                  <a:srgbClr val="000000"/>
                </a:solidFill>
                <a:latin typeface="Palatino Linotype" panose="02040502050505030304" pitchFamily="18" charset="0"/>
              </a:rPr>
              <a:t> (3), 2137-2142</a:t>
            </a:r>
          </a:p>
        </p:txBody>
      </p:sp>
      <p:sp>
        <p:nvSpPr>
          <p:cNvPr id="2" name="Slide Number Placeholder 1">
            <a:extLst>
              <a:ext uri="{FF2B5EF4-FFF2-40B4-BE49-F238E27FC236}">
                <a16:creationId xmlns:a16="http://schemas.microsoft.com/office/drawing/2014/main" id="{7329702F-EFC9-47D8-914E-B7DF5C2E7BD6}"/>
              </a:ext>
            </a:extLst>
          </p:cNvPr>
          <p:cNvSpPr>
            <a:spLocks noGrp="1"/>
          </p:cNvSpPr>
          <p:nvPr>
            <p:ph type="sldNum" sz="quarter" idx="12"/>
          </p:nvPr>
        </p:nvSpPr>
        <p:spPr/>
        <p:txBody>
          <a:bodyPr/>
          <a:lstStyle/>
          <a:p>
            <a:fld id="{3AD044A6-52C3-4E8E-9C12-C7885AE2936F}" type="slidenum">
              <a:rPr lang="en-US" smtClean="0"/>
              <a:t>19</a:t>
            </a:fld>
            <a:endParaRPr lang="en-US"/>
          </a:p>
        </p:txBody>
      </p:sp>
      <p:sp>
        <p:nvSpPr>
          <p:cNvPr id="15" name="Content Placeholder 2">
            <a:extLst>
              <a:ext uri="{FF2B5EF4-FFF2-40B4-BE49-F238E27FC236}">
                <a16:creationId xmlns:a16="http://schemas.microsoft.com/office/drawing/2014/main" id="{F3A68060-FAA3-4103-93A0-780E87463731}"/>
              </a:ext>
            </a:extLst>
          </p:cNvPr>
          <p:cNvSpPr>
            <a:spLocks noGrp="1"/>
          </p:cNvSpPr>
          <p:nvPr>
            <p:ph idx="1"/>
          </p:nvPr>
        </p:nvSpPr>
        <p:spPr>
          <a:xfrm>
            <a:off x="279718" y="1031759"/>
            <a:ext cx="7358142" cy="1036703"/>
          </a:xfrm>
        </p:spPr>
        <p:txBody>
          <a:bodyPr>
            <a:normAutofit/>
          </a:bodyPr>
          <a:lstStyle/>
          <a:p>
            <a:pPr algn="just">
              <a:buFont typeface="Wingdings" panose="05000000000000000000" pitchFamily="2" charset="2"/>
              <a:buChar char="v"/>
            </a:pPr>
            <a:r>
              <a:rPr lang="en-US" sz="1400" dirty="0">
                <a:latin typeface="Palatino Linotype" panose="02040502050505030304" pitchFamily="18" charset="0"/>
                <a:cs typeface="Times New Roman" panose="02020603050405020304" pitchFamily="18" charset="0"/>
              </a:rPr>
              <a:t>Comparison of metallic (plasmonic) and dielectric Nano dimers. </a:t>
            </a:r>
          </a:p>
          <a:p>
            <a:pPr algn="just">
              <a:buFont typeface="Wingdings" panose="05000000000000000000" pitchFamily="2" charset="2"/>
              <a:buChar char="Ø"/>
            </a:pPr>
            <a:r>
              <a:rPr lang="en-US" sz="1400" dirty="0">
                <a:latin typeface="Palatino Linotype" panose="02040502050505030304" pitchFamily="18" charset="0"/>
                <a:cs typeface="Times New Roman" panose="02020603050405020304" pitchFamily="18" charset="0"/>
              </a:rPr>
              <a:t>Plasmonic dimers (left) only have electric dipoles that couple under a single polarization while dielectric dimers have both electric dipoles and magnetic dipoles that couple under the orthogonal polarizations.</a:t>
            </a:r>
          </a:p>
        </p:txBody>
      </p:sp>
      <p:sp>
        <p:nvSpPr>
          <p:cNvPr id="16" name="Title 1">
            <a:extLst>
              <a:ext uri="{FF2B5EF4-FFF2-40B4-BE49-F238E27FC236}">
                <a16:creationId xmlns:a16="http://schemas.microsoft.com/office/drawing/2014/main" id="{6184762C-E5AF-4286-A858-355EB5EF9C56}"/>
              </a:ext>
            </a:extLst>
          </p:cNvPr>
          <p:cNvSpPr txBox="1">
            <a:spLocks/>
          </p:cNvSpPr>
          <p:nvPr/>
        </p:nvSpPr>
        <p:spPr>
          <a:xfrm>
            <a:off x="0" y="-11893"/>
            <a:ext cx="12192000" cy="822230"/>
          </a:xfrm>
          <a:prstGeom prst="rect">
            <a:avLst/>
          </a:prstGeom>
          <a:solidFill>
            <a:schemeClr val="accent4">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b="1" dirty="0">
              <a:solidFill>
                <a:schemeClr val="accent1">
                  <a:lumMod val="50000"/>
                </a:schemeClr>
              </a:solidFill>
              <a:latin typeface="Palatino Linotype" panose="0204050205050503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2F71745A-3876-4296-8111-3F2055F1916F}"/>
              </a:ext>
            </a:extLst>
          </p:cNvPr>
          <p:cNvSpPr/>
          <p:nvPr/>
        </p:nvSpPr>
        <p:spPr>
          <a:xfrm>
            <a:off x="822960" y="96604"/>
            <a:ext cx="11089321" cy="461665"/>
          </a:xfrm>
          <a:prstGeom prst="rect">
            <a:avLst/>
          </a:prstGeom>
        </p:spPr>
        <p:txBody>
          <a:bodyPr wrap="square">
            <a:spAutoFit/>
          </a:bodyPr>
          <a:lstStyle/>
          <a:p>
            <a:r>
              <a:rPr lang="en-US" sz="2400" b="1" dirty="0">
                <a:solidFill>
                  <a:schemeClr val="accent1">
                    <a:lumMod val="50000"/>
                  </a:schemeClr>
                </a:solidFill>
                <a:latin typeface="Palatino Linotype" panose="02040502050505030304" pitchFamily="18" charset="0"/>
                <a:cs typeface="Times New Roman" panose="02020603050405020304" pitchFamily="18" charset="0"/>
              </a:rPr>
              <a:t>NSOM application : Magnetic and Electric Hotspots with Silicon Nanodimers</a:t>
            </a:r>
            <a:endParaRPr lang="en-IL" sz="2400" b="1" dirty="0">
              <a:solidFill>
                <a:schemeClr val="accent1">
                  <a:lumMod val="50000"/>
                </a:schemeClr>
              </a:solidFill>
              <a:latin typeface="Palatino Linotype" panose="0204050205050503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10292F9-B816-438F-B56D-7A4959932E8F}"/>
              </a:ext>
            </a:extLst>
          </p:cNvPr>
          <p:cNvSpPr/>
          <p:nvPr/>
        </p:nvSpPr>
        <p:spPr>
          <a:xfrm>
            <a:off x="190130" y="4934305"/>
            <a:ext cx="7769261" cy="738664"/>
          </a:xfrm>
          <a:prstGeom prst="rect">
            <a:avLst/>
          </a:prstGeom>
        </p:spPr>
        <p:txBody>
          <a:bodyPr wrap="square">
            <a:spAutoFit/>
          </a:bodyPr>
          <a:lstStyle/>
          <a:p>
            <a:pPr marL="285750" indent="-285750">
              <a:buFont typeface="Wingdings" panose="05000000000000000000" pitchFamily="2" charset="2"/>
              <a:buChar char="v"/>
            </a:pPr>
            <a:r>
              <a:rPr lang="en-US" sz="1400" dirty="0">
                <a:latin typeface="Palatino Linotype" panose="02040502050505030304" pitchFamily="18" charset="0"/>
              </a:rPr>
              <a:t>As illustrated in Figure, for X-polarized light, the dielectric dimer exhibits coupling of the induced electric dipoles while for Y-polarized light there is coupling between the magnetic dipoles.</a:t>
            </a:r>
            <a:endParaRPr lang="en-IL" sz="1400" dirty="0">
              <a:latin typeface="Palatino Linotype" panose="02040502050505030304" pitchFamily="18" charset="0"/>
            </a:endParaRPr>
          </a:p>
        </p:txBody>
      </p:sp>
      <p:sp>
        <p:nvSpPr>
          <p:cNvPr id="4" name="Rectangle 3">
            <a:extLst>
              <a:ext uri="{FF2B5EF4-FFF2-40B4-BE49-F238E27FC236}">
                <a16:creationId xmlns:a16="http://schemas.microsoft.com/office/drawing/2014/main" id="{3569C75E-1A78-4323-9284-E374BE3FDF2D}"/>
              </a:ext>
            </a:extLst>
          </p:cNvPr>
          <p:cNvSpPr/>
          <p:nvPr/>
        </p:nvSpPr>
        <p:spPr>
          <a:xfrm>
            <a:off x="158497" y="3273654"/>
            <a:ext cx="7600584" cy="1384995"/>
          </a:xfrm>
          <a:prstGeom prst="rect">
            <a:avLst/>
          </a:prstGeom>
        </p:spPr>
        <p:txBody>
          <a:bodyPr wrap="square">
            <a:spAutoFit/>
          </a:bodyPr>
          <a:lstStyle/>
          <a:p>
            <a:pPr marL="285750" indent="-285750">
              <a:buFont typeface="Wingdings" panose="05000000000000000000" pitchFamily="2" charset="2"/>
              <a:buChar char="Ø"/>
            </a:pPr>
            <a:r>
              <a:rPr lang="en-US" sz="1400" dirty="0">
                <a:latin typeface="Palatino Linotype" panose="02040502050505030304" pitchFamily="18" charset="0"/>
              </a:rPr>
              <a:t>In this study, a nanodimer consisting of two silicon (Si) nanocylinders of diameter 140 nm and height 150 nm placed on a quartz substrate is considered. </a:t>
            </a:r>
          </a:p>
          <a:p>
            <a:pPr marL="285750" indent="-285750">
              <a:buFont typeface="Wingdings" panose="05000000000000000000" pitchFamily="2" charset="2"/>
              <a:buChar char="Ø"/>
            </a:pPr>
            <a:endParaRPr lang="en-US" sz="1400" dirty="0">
              <a:latin typeface="Palatino Linotype" panose="02040502050505030304" pitchFamily="18" charset="0"/>
            </a:endParaRPr>
          </a:p>
          <a:p>
            <a:pPr marL="285750" indent="-285750">
              <a:buFont typeface="Wingdings" panose="05000000000000000000" pitchFamily="2" charset="2"/>
              <a:buChar char="Ø"/>
            </a:pPr>
            <a:r>
              <a:rPr lang="en-US" sz="1400" dirty="0">
                <a:latin typeface="Palatino Linotype" panose="02040502050505030304" pitchFamily="18" charset="0"/>
              </a:rPr>
              <a:t>Experimentally, gaps of 30, 60, and 120 nm are tested for varying degrees of coupling between the two particles. The system is studied at visible wavelengths for both X- and Y-polarizations of incident light.</a:t>
            </a:r>
            <a:endParaRPr lang="en-IL" sz="1400" dirty="0">
              <a:latin typeface="Palatino Linotype" panose="02040502050505030304" pitchFamily="18" charset="0"/>
            </a:endParaRPr>
          </a:p>
        </p:txBody>
      </p:sp>
      <p:sp>
        <p:nvSpPr>
          <p:cNvPr id="5" name="Rectangle 4">
            <a:extLst>
              <a:ext uri="{FF2B5EF4-FFF2-40B4-BE49-F238E27FC236}">
                <a16:creationId xmlns:a16="http://schemas.microsoft.com/office/drawing/2014/main" id="{ADE3A58F-2199-4854-9C01-0D22392A0E35}"/>
              </a:ext>
            </a:extLst>
          </p:cNvPr>
          <p:cNvSpPr/>
          <p:nvPr/>
        </p:nvSpPr>
        <p:spPr>
          <a:xfrm>
            <a:off x="190130" y="2212060"/>
            <a:ext cx="7188059" cy="738664"/>
          </a:xfrm>
          <a:prstGeom prst="rect">
            <a:avLst/>
          </a:prstGeom>
        </p:spPr>
        <p:txBody>
          <a:bodyPr wrap="square">
            <a:spAutoFit/>
          </a:bodyPr>
          <a:lstStyle/>
          <a:p>
            <a:pPr marL="285750" indent="-285750">
              <a:buFont typeface="Wingdings" panose="05000000000000000000" pitchFamily="2" charset="2"/>
              <a:buChar char="Ø"/>
            </a:pPr>
            <a:r>
              <a:rPr lang="en-US" sz="1400" dirty="0">
                <a:latin typeface="Palatino Linotype" panose="02040502050505030304" pitchFamily="18" charset="0"/>
              </a:rPr>
              <a:t>Compared to metallic nanostructures employed in </a:t>
            </a:r>
            <a:r>
              <a:rPr lang="en-US" sz="1400" dirty="0" err="1">
                <a:latin typeface="Palatino Linotype" panose="02040502050505030304" pitchFamily="18" charset="0"/>
              </a:rPr>
              <a:t>plasmonics</a:t>
            </a:r>
            <a:r>
              <a:rPr lang="en-US" sz="1400" dirty="0">
                <a:latin typeface="Palatino Linotype" panose="02040502050505030304" pitchFamily="18" charset="0"/>
              </a:rPr>
              <a:t>, the near-fields in dielectric nanostructures immediately adjacent to the particles are less intense but can have larger far-field scattering cross sections.</a:t>
            </a:r>
            <a:endParaRPr lang="en-IL" sz="1400" dirty="0">
              <a:latin typeface="Palatino Linotype" panose="02040502050505030304" pitchFamily="18" charset="0"/>
            </a:endParaRPr>
          </a:p>
        </p:txBody>
      </p:sp>
      <p:pic>
        <p:nvPicPr>
          <p:cNvPr id="7" name="Picture 6">
            <a:extLst>
              <a:ext uri="{FF2B5EF4-FFF2-40B4-BE49-F238E27FC236}">
                <a16:creationId xmlns:a16="http://schemas.microsoft.com/office/drawing/2014/main" id="{FBF5530B-4E0B-46FB-9071-7C936D02809A}"/>
              </a:ext>
            </a:extLst>
          </p:cNvPr>
          <p:cNvPicPr>
            <a:picLocks noChangeAspect="1"/>
          </p:cNvPicPr>
          <p:nvPr/>
        </p:nvPicPr>
        <p:blipFill>
          <a:blip r:embed="rId3"/>
          <a:stretch>
            <a:fillRect/>
          </a:stretch>
        </p:blipFill>
        <p:spPr>
          <a:xfrm>
            <a:off x="7851778" y="831951"/>
            <a:ext cx="4060504" cy="2156159"/>
          </a:xfrm>
          <a:prstGeom prst="rect">
            <a:avLst/>
          </a:prstGeom>
        </p:spPr>
      </p:pic>
      <p:sp>
        <p:nvSpPr>
          <p:cNvPr id="8" name="Rectangle 7">
            <a:extLst>
              <a:ext uri="{FF2B5EF4-FFF2-40B4-BE49-F238E27FC236}">
                <a16:creationId xmlns:a16="http://schemas.microsoft.com/office/drawing/2014/main" id="{676B2066-B0D7-4FDD-A083-4F743FC2A242}"/>
              </a:ext>
            </a:extLst>
          </p:cNvPr>
          <p:cNvSpPr/>
          <p:nvPr/>
        </p:nvSpPr>
        <p:spPr>
          <a:xfrm>
            <a:off x="7851778" y="6125517"/>
            <a:ext cx="4369269" cy="461665"/>
          </a:xfrm>
          <a:prstGeom prst="rect">
            <a:avLst/>
          </a:prstGeom>
        </p:spPr>
        <p:txBody>
          <a:bodyPr wrap="square">
            <a:spAutoFit/>
          </a:bodyPr>
          <a:lstStyle/>
          <a:p>
            <a:r>
              <a:rPr lang="en-US" sz="1200" dirty="0">
                <a:solidFill>
                  <a:srgbClr val="0070C0"/>
                </a:solidFill>
                <a:latin typeface="Palatino Linotype" panose="02040502050505030304" pitchFamily="18" charset="0"/>
                <a:cs typeface="Times New Roman" panose="02020603050405020304" pitchFamily="18" charset="0"/>
              </a:rPr>
              <a:t>Fig.10 </a:t>
            </a:r>
            <a:r>
              <a:rPr lang="en-US" sz="1200" dirty="0">
                <a:latin typeface="Palatino Linotype" panose="02040502050505030304" pitchFamily="18" charset="0"/>
                <a:cs typeface="Times New Roman" panose="02020603050405020304" pitchFamily="18" charset="0"/>
              </a:rPr>
              <a:t>: Comparison of metallic (plasmonic) and dielectric Nano dimers</a:t>
            </a:r>
            <a:endParaRPr lang="en-IL" sz="1200" dirty="0"/>
          </a:p>
        </p:txBody>
      </p:sp>
    </p:spTree>
    <p:extLst>
      <p:ext uri="{BB962C8B-B14F-4D97-AF65-F5344CB8AC3E}">
        <p14:creationId xmlns:p14="http://schemas.microsoft.com/office/powerpoint/2010/main" val="577901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293"/>
            <a:ext cx="12192000" cy="805218"/>
          </a:xfrm>
          <a:solidFill>
            <a:schemeClr val="accent4">
              <a:lumMod val="40000"/>
              <a:lumOff val="60000"/>
            </a:schemeClr>
          </a:solidFill>
        </p:spPr>
        <p:txBody>
          <a:bodyPr>
            <a:normAutofit/>
          </a:bodyPr>
          <a:lstStyle/>
          <a:p>
            <a:r>
              <a:rPr lang="en-US" sz="3200" b="1" dirty="0">
                <a:solidFill>
                  <a:schemeClr val="accent1">
                    <a:lumMod val="50000"/>
                  </a:schemeClr>
                </a:solidFill>
                <a:latin typeface="Times New Roman" panose="02020603050405020304" pitchFamily="18" charset="0"/>
                <a:cs typeface="Times New Roman" panose="02020603050405020304" pitchFamily="18" charset="0"/>
              </a:rPr>
              <a:t>Key point to discuss…..</a:t>
            </a:r>
          </a:p>
        </p:txBody>
      </p:sp>
      <p:sp>
        <p:nvSpPr>
          <p:cNvPr id="3" name="Content Placeholder 2"/>
          <p:cNvSpPr>
            <a:spLocks noGrp="1"/>
          </p:cNvSpPr>
          <p:nvPr>
            <p:ph idx="1"/>
          </p:nvPr>
        </p:nvSpPr>
        <p:spPr>
          <a:xfrm>
            <a:off x="647131" y="1201003"/>
            <a:ext cx="9029132" cy="5158854"/>
          </a:xfrm>
        </p:spPr>
        <p:txBody>
          <a:bodyPr>
            <a:normAutofit/>
          </a:bodyPr>
          <a:lstStyle/>
          <a:p>
            <a:pPr>
              <a:buFont typeface="Wingdings" panose="05000000000000000000" pitchFamily="2" charset="2"/>
              <a:buChar char="Ø"/>
            </a:pPr>
            <a:r>
              <a:rPr lang="en-US" dirty="0">
                <a:solidFill>
                  <a:srgbClr val="FF0000"/>
                </a:solidFill>
                <a:latin typeface="Palatino Linotype" panose="02040502050505030304" pitchFamily="18" charset="0"/>
                <a:cs typeface="Times New Roman" panose="02020603050405020304" pitchFamily="18" charset="0"/>
              </a:rPr>
              <a:t>General background</a:t>
            </a:r>
          </a:p>
          <a:p>
            <a:r>
              <a:rPr lang="en-US" dirty="0">
                <a:solidFill>
                  <a:srgbClr val="00B0F0"/>
                </a:solidFill>
                <a:latin typeface="Palatino Linotype" panose="02040502050505030304" pitchFamily="18" charset="0"/>
                <a:cs typeface="Times New Roman" panose="02020603050405020304" pitchFamily="18" charset="0"/>
              </a:rPr>
              <a:t>Why we need Near-field?</a:t>
            </a:r>
          </a:p>
          <a:p>
            <a:pPr>
              <a:buFont typeface="Wingdings" panose="05000000000000000000" pitchFamily="2" charset="2"/>
              <a:buChar char="Ø"/>
            </a:pPr>
            <a:r>
              <a:rPr lang="en-US" dirty="0">
                <a:solidFill>
                  <a:srgbClr val="FF0000"/>
                </a:solidFill>
                <a:latin typeface="Palatino Linotype" panose="02040502050505030304" pitchFamily="18" charset="0"/>
                <a:cs typeface="Times New Roman" panose="02020603050405020304" pitchFamily="18" charset="0"/>
              </a:rPr>
              <a:t>Near field scanning optical microscopy (NSOM)</a:t>
            </a:r>
          </a:p>
          <a:p>
            <a:r>
              <a:rPr lang="en-US" dirty="0">
                <a:solidFill>
                  <a:schemeClr val="accent5">
                    <a:lumMod val="50000"/>
                  </a:schemeClr>
                </a:solidFill>
                <a:latin typeface="Palatino Linotype" panose="02040502050505030304" pitchFamily="18" charset="0"/>
                <a:cs typeface="Times New Roman" panose="02020603050405020304" pitchFamily="18" charset="0"/>
              </a:rPr>
              <a:t>Introduction</a:t>
            </a:r>
          </a:p>
          <a:p>
            <a:r>
              <a:rPr lang="en-US" dirty="0">
                <a:solidFill>
                  <a:schemeClr val="accent5">
                    <a:lumMod val="50000"/>
                  </a:schemeClr>
                </a:solidFill>
                <a:latin typeface="Palatino Linotype" panose="02040502050505030304" pitchFamily="18" charset="0"/>
                <a:cs typeface="Times New Roman" panose="02020603050405020304" pitchFamily="18" charset="0"/>
              </a:rPr>
              <a:t>Theoretical background</a:t>
            </a:r>
          </a:p>
          <a:p>
            <a:r>
              <a:rPr lang="en-US" dirty="0">
                <a:solidFill>
                  <a:schemeClr val="accent5">
                    <a:lumMod val="50000"/>
                  </a:schemeClr>
                </a:solidFill>
                <a:latin typeface="Palatino Linotype" panose="02040502050505030304" pitchFamily="18" charset="0"/>
                <a:cs typeface="Times New Roman" panose="02020603050405020304" pitchFamily="18" charset="0"/>
              </a:rPr>
              <a:t>Schematic and working principle</a:t>
            </a:r>
          </a:p>
          <a:p>
            <a:pPr>
              <a:buFont typeface="Wingdings" panose="05000000000000000000" pitchFamily="2" charset="2"/>
              <a:buChar char="Ø"/>
            </a:pPr>
            <a:r>
              <a:rPr lang="en-US" dirty="0">
                <a:solidFill>
                  <a:srgbClr val="FF0000"/>
                </a:solidFill>
                <a:latin typeface="Palatino Linotype" panose="02040502050505030304" pitchFamily="18" charset="0"/>
                <a:cs typeface="Times New Roman" panose="02020603050405020304" pitchFamily="18" charset="0"/>
              </a:rPr>
              <a:t>NSOM application and analysis</a:t>
            </a:r>
          </a:p>
          <a:p>
            <a:pPr>
              <a:buFont typeface="Wingdings" panose="05000000000000000000" pitchFamily="2" charset="2"/>
              <a:buChar char="Ø"/>
            </a:pPr>
            <a:r>
              <a:rPr lang="en-US" dirty="0">
                <a:solidFill>
                  <a:srgbClr val="FF0000"/>
                </a:solidFill>
                <a:latin typeface="Palatino Linotype" panose="02040502050505030304" pitchFamily="18" charset="0"/>
                <a:cs typeface="Times New Roman" panose="02020603050405020304" pitchFamily="18" charset="0"/>
              </a:rPr>
              <a:t>Limitations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BAF8AEF4-E34B-4A88-8A9B-B4D1D0216C8A}" type="slidenum">
              <a:rPr lang="en-US" smtClean="0"/>
              <a:t>2</a:t>
            </a:fld>
            <a:endParaRPr lang="en-US"/>
          </a:p>
        </p:txBody>
      </p:sp>
    </p:spTree>
    <p:extLst>
      <p:ext uri="{BB962C8B-B14F-4D97-AF65-F5344CB8AC3E}">
        <p14:creationId xmlns:p14="http://schemas.microsoft.com/office/powerpoint/2010/main" val="1614196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79854A-A708-462D-BF9D-0442F543EC8F}"/>
              </a:ext>
            </a:extLst>
          </p:cNvPr>
          <p:cNvSpPr>
            <a:spLocks noGrp="1"/>
          </p:cNvSpPr>
          <p:nvPr>
            <p:ph type="sldNum" sz="quarter" idx="12"/>
          </p:nvPr>
        </p:nvSpPr>
        <p:spPr/>
        <p:txBody>
          <a:bodyPr/>
          <a:lstStyle/>
          <a:p>
            <a:fld id="{BAF8AEF4-E34B-4A88-8A9B-B4D1D0216C8A}" type="slidenum">
              <a:rPr lang="en-US" smtClean="0"/>
              <a:t>20</a:t>
            </a:fld>
            <a:endParaRPr lang="en-US"/>
          </a:p>
        </p:txBody>
      </p:sp>
      <p:sp>
        <p:nvSpPr>
          <p:cNvPr id="6" name="Title 1">
            <a:extLst>
              <a:ext uri="{FF2B5EF4-FFF2-40B4-BE49-F238E27FC236}">
                <a16:creationId xmlns:a16="http://schemas.microsoft.com/office/drawing/2014/main" id="{8FEE144A-0008-4675-97F3-0DB9C391C0A1}"/>
              </a:ext>
            </a:extLst>
          </p:cNvPr>
          <p:cNvSpPr txBox="1">
            <a:spLocks/>
          </p:cNvSpPr>
          <p:nvPr/>
        </p:nvSpPr>
        <p:spPr>
          <a:xfrm>
            <a:off x="0" y="-11893"/>
            <a:ext cx="12192000" cy="822230"/>
          </a:xfrm>
          <a:prstGeom prst="rect">
            <a:avLst/>
          </a:prstGeom>
          <a:solidFill>
            <a:schemeClr val="accent4">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D4D5782-AA0F-4F62-831F-7860838D7AC8}"/>
              </a:ext>
            </a:extLst>
          </p:cNvPr>
          <p:cNvPicPr>
            <a:picLocks noChangeAspect="1"/>
          </p:cNvPicPr>
          <p:nvPr/>
        </p:nvPicPr>
        <p:blipFill>
          <a:blip r:embed="rId2"/>
          <a:stretch>
            <a:fillRect/>
          </a:stretch>
        </p:blipFill>
        <p:spPr>
          <a:xfrm>
            <a:off x="2051955" y="919634"/>
            <a:ext cx="7982324" cy="5314963"/>
          </a:xfrm>
          <a:prstGeom prst="rect">
            <a:avLst/>
          </a:prstGeom>
        </p:spPr>
      </p:pic>
      <p:sp>
        <p:nvSpPr>
          <p:cNvPr id="9" name="Rectangle 8">
            <a:extLst>
              <a:ext uri="{FF2B5EF4-FFF2-40B4-BE49-F238E27FC236}">
                <a16:creationId xmlns:a16="http://schemas.microsoft.com/office/drawing/2014/main" id="{4B7434AF-8F88-4DFF-A7C1-519CD935C77B}"/>
              </a:ext>
            </a:extLst>
          </p:cNvPr>
          <p:cNvSpPr/>
          <p:nvPr/>
        </p:nvSpPr>
        <p:spPr>
          <a:xfrm>
            <a:off x="822961" y="96604"/>
            <a:ext cx="11090872" cy="461665"/>
          </a:xfrm>
          <a:prstGeom prst="rect">
            <a:avLst/>
          </a:prstGeom>
        </p:spPr>
        <p:txBody>
          <a:bodyPr wrap="square">
            <a:spAutoFit/>
          </a:bodyPr>
          <a:lstStyle/>
          <a:p>
            <a:r>
              <a:rPr lang="en-US" sz="2400" b="1" dirty="0">
                <a:solidFill>
                  <a:schemeClr val="accent1">
                    <a:lumMod val="50000"/>
                  </a:schemeClr>
                </a:solidFill>
                <a:latin typeface="Palatino Linotype" panose="02040502050505030304" pitchFamily="18" charset="0"/>
                <a:cs typeface="Times New Roman" panose="02020603050405020304" pitchFamily="18" charset="0"/>
              </a:rPr>
              <a:t>NSOM application : Magnetic and Electric Hotspots with Silicon Nanodimers</a:t>
            </a:r>
            <a:endParaRPr lang="en-IL" sz="2400" b="1" dirty="0">
              <a:solidFill>
                <a:schemeClr val="accent1">
                  <a:lumMod val="50000"/>
                </a:schemeClr>
              </a:solidFill>
              <a:latin typeface="Palatino Linotype" panose="0204050205050503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95751133-A8FE-44F5-85CA-B320129D0395}"/>
              </a:ext>
            </a:extLst>
          </p:cNvPr>
          <p:cNvSpPr/>
          <p:nvPr/>
        </p:nvSpPr>
        <p:spPr>
          <a:xfrm>
            <a:off x="2157722" y="6349945"/>
            <a:ext cx="8451094" cy="276999"/>
          </a:xfrm>
          <a:prstGeom prst="rect">
            <a:avLst/>
          </a:prstGeom>
        </p:spPr>
        <p:txBody>
          <a:bodyPr wrap="square">
            <a:spAutoFit/>
          </a:bodyPr>
          <a:lstStyle/>
          <a:p>
            <a:r>
              <a:rPr lang="en-US" sz="1200" dirty="0">
                <a:solidFill>
                  <a:srgbClr val="0070C0"/>
                </a:solidFill>
                <a:latin typeface="Palatino Linotype" panose="02040502050505030304" pitchFamily="18" charset="0"/>
              </a:rPr>
              <a:t>Fig.11</a:t>
            </a:r>
            <a:r>
              <a:rPr lang="en-US" sz="1200" dirty="0">
                <a:latin typeface="Palatino Linotype" panose="02040502050505030304" pitchFamily="18" charset="0"/>
              </a:rPr>
              <a:t> :Numerical results for a silicon dimer (a−f) and a single cylinder (g−</a:t>
            </a:r>
            <a:r>
              <a:rPr lang="en-US" sz="1200" dirty="0" err="1">
                <a:latin typeface="Palatino Linotype" panose="02040502050505030304" pitchFamily="18" charset="0"/>
              </a:rPr>
              <a:t>i</a:t>
            </a:r>
            <a:r>
              <a:rPr lang="en-US" sz="1200" dirty="0">
                <a:latin typeface="Palatino Linotype" panose="02040502050505030304" pitchFamily="18" charset="0"/>
              </a:rPr>
              <a:t>) excited by plane wave from the substrate side</a:t>
            </a:r>
            <a:endParaRPr lang="en-IL" sz="1200" dirty="0">
              <a:latin typeface="Palatino Linotype" panose="02040502050505030304" pitchFamily="18" charset="0"/>
            </a:endParaRPr>
          </a:p>
        </p:txBody>
      </p:sp>
    </p:spTree>
    <p:extLst>
      <p:ext uri="{BB962C8B-B14F-4D97-AF65-F5344CB8AC3E}">
        <p14:creationId xmlns:p14="http://schemas.microsoft.com/office/powerpoint/2010/main" val="1406607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E468A6A-3A9C-4FC9-BB12-36A284CCABF2}"/>
              </a:ext>
            </a:extLst>
          </p:cNvPr>
          <p:cNvPicPr>
            <a:picLocks noChangeAspect="1"/>
          </p:cNvPicPr>
          <p:nvPr/>
        </p:nvPicPr>
        <p:blipFill>
          <a:blip r:embed="rId2"/>
          <a:stretch>
            <a:fillRect/>
          </a:stretch>
        </p:blipFill>
        <p:spPr>
          <a:xfrm>
            <a:off x="822961" y="1484800"/>
            <a:ext cx="10764409" cy="3659048"/>
          </a:xfrm>
          <a:prstGeom prst="rect">
            <a:avLst/>
          </a:prstGeom>
        </p:spPr>
      </p:pic>
      <p:sp>
        <p:nvSpPr>
          <p:cNvPr id="11" name="Rectangle 10">
            <a:extLst>
              <a:ext uri="{FF2B5EF4-FFF2-40B4-BE49-F238E27FC236}">
                <a16:creationId xmlns:a16="http://schemas.microsoft.com/office/drawing/2014/main" id="{5DAEA2C1-9A06-4075-BDEF-856CABA26557}"/>
              </a:ext>
            </a:extLst>
          </p:cNvPr>
          <p:cNvSpPr/>
          <p:nvPr/>
        </p:nvSpPr>
        <p:spPr>
          <a:xfrm>
            <a:off x="1625852" y="5028130"/>
            <a:ext cx="9451451" cy="461665"/>
          </a:xfrm>
          <a:prstGeom prst="rect">
            <a:avLst/>
          </a:prstGeom>
        </p:spPr>
        <p:txBody>
          <a:bodyPr wrap="square">
            <a:spAutoFit/>
          </a:bodyPr>
          <a:lstStyle/>
          <a:p>
            <a:r>
              <a:rPr lang="en-US" sz="1200" dirty="0">
                <a:solidFill>
                  <a:srgbClr val="0070C0"/>
                </a:solidFill>
                <a:latin typeface="Palatino Linotype" panose="02040502050505030304" pitchFamily="18" charset="0"/>
              </a:rPr>
              <a:t>Fig.12 </a:t>
            </a:r>
            <a:r>
              <a:rPr lang="en-US" sz="1200" dirty="0">
                <a:latin typeface="Palatino Linotype" panose="02040502050505030304" pitchFamily="18" charset="0"/>
              </a:rPr>
              <a:t>: Experimental near-field maps of Si nanodimers compared with simulated near-field maps, as a function of wavelength, dimer gap, dimension, and polarization.</a:t>
            </a:r>
            <a:endParaRPr lang="en-IL" sz="1200" dirty="0">
              <a:latin typeface="Palatino Linotype" panose="02040502050505030304" pitchFamily="18" charset="0"/>
            </a:endParaRPr>
          </a:p>
        </p:txBody>
      </p:sp>
      <p:sp>
        <p:nvSpPr>
          <p:cNvPr id="12" name="Rectangle 11">
            <a:extLst>
              <a:ext uri="{FF2B5EF4-FFF2-40B4-BE49-F238E27FC236}">
                <a16:creationId xmlns:a16="http://schemas.microsoft.com/office/drawing/2014/main" id="{17F6C1A4-C59E-4D93-9514-14C2AD6E931C}"/>
              </a:ext>
            </a:extLst>
          </p:cNvPr>
          <p:cNvSpPr/>
          <p:nvPr/>
        </p:nvSpPr>
        <p:spPr>
          <a:xfrm>
            <a:off x="1625852" y="6616398"/>
            <a:ext cx="3995796" cy="246221"/>
          </a:xfrm>
          <a:prstGeom prst="rect">
            <a:avLst/>
          </a:prstGeom>
        </p:spPr>
        <p:txBody>
          <a:bodyPr wrap="square">
            <a:spAutoFit/>
          </a:bodyPr>
          <a:lstStyle/>
          <a:p>
            <a:r>
              <a:rPr lang="en-US" sz="1000" dirty="0">
                <a:solidFill>
                  <a:srgbClr val="000000"/>
                </a:solidFill>
                <a:latin typeface="Palatino Linotype" panose="02040502050505030304" pitchFamily="18" charset="0"/>
              </a:rPr>
              <a:t>Ref: Reuben M. Bakker, et. al., </a:t>
            </a:r>
            <a:r>
              <a:rPr lang="en-US" sz="1000" i="1" dirty="0">
                <a:solidFill>
                  <a:srgbClr val="000000"/>
                </a:solidFill>
                <a:latin typeface="Palatino Linotype" panose="02040502050505030304" pitchFamily="18" charset="0"/>
              </a:rPr>
              <a:t>Nano Letters</a:t>
            </a:r>
            <a:r>
              <a:rPr lang="en-US" sz="1000" dirty="0">
                <a:solidFill>
                  <a:srgbClr val="000000"/>
                </a:solidFill>
                <a:latin typeface="Palatino Linotype" panose="02040502050505030304" pitchFamily="18" charset="0"/>
              </a:rPr>
              <a:t> </a:t>
            </a:r>
            <a:r>
              <a:rPr lang="en-US" sz="1000" b="1" dirty="0">
                <a:solidFill>
                  <a:srgbClr val="000000"/>
                </a:solidFill>
                <a:latin typeface="Palatino Linotype" panose="02040502050505030304" pitchFamily="18" charset="0"/>
              </a:rPr>
              <a:t>2015</a:t>
            </a:r>
            <a:r>
              <a:rPr lang="en-US" sz="1000" dirty="0">
                <a:solidFill>
                  <a:srgbClr val="000000"/>
                </a:solidFill>
                <a:latin typeface="Palatino Linotype" panose="02040502050505030304" pitchFamily="18" charset="0"/>
              </a:rPr>
              <a:t> </a:t>
            </a:r>
            <a:r>
              <a:rPr lang="en-US" sz="1000" i="1" dirty="0">
                <a:solidFill>
                  <a:srgbClr val="000000"/>
                </a:solidFill>
                <a:latin typeface="Palatino Linotype" panose="02040502050505030304" pitchFamily="18" charset="0"/>
              </a:rPr>
              <a:t>15</a:t>
            </a:r>
            <a:r>
              <a:rPr lang="en-US" sz="1000" dirty="0">
                <a:solidFill>
                  <a:srgbClr val="000000"/>
                </a:solidFill>
                <a:latin typeface="Palatino Linotype" panose="02040502050505030304" pitchFamily="18" charset="0"/>
              </a:rPr>
              <a:t> (3), 2137-2142</a:t>
            </a:r>
          </a:p>
        </p:txBody>
      </p:sp>
      <p:sp>
        <p:nvSpPr>
          <p:cNvPr id="2" name="Slide Number Placeholder 1">
            <a:extLst>
              <a:ext uri="{FF2B5EF4-FFF2-40B4-BE49-F238E27FC236}">
                <a16:creationId xmlns:a16="http://schemas.microsoft.com/office/drawing/2014/main" id="{796C0B3F-AF7E-4EC6-A2C7-EEB2B021166D}"/>
              </a:ext>
            </a:extLst>
          </p:cNvPr>
          <p:cNvSpPr>
            <a:spLocks noGrp="1"/>
          </p:cNvSpPr>
          <p:nvPr>
            <p:ph type="sldNum" sz="quarter" idx="12"/>
          </p:nvPr>
        </p:nvSpPr>
        <p:spPr/>
        <p:txBody>
          <a:bodyPr/>
          <a:lstStyle/>
          <a:p>
            <a:fld id="{3AD044A6-52C3-4E8E-9C12-C7885AE2936F}" type="slidenum">
              <a:rPr lang="en-US" smtClean="0"/>
              <a:t>21</a:t>
            </a:fld>
            <a:endParaRPr lang="en-US"/>
          </a:p>
        </p:txBody>
      </p:sp>
      <p:sp>
        <p:nvSpPr>
          <p:cNvPr id="13" name="Title 1">
            <a:extLst>
              <a:ext uri="{FF2B5EF4-FFF2-40B4-BE49-F238E27FC236}">
                <a16:creationId xmlns:a16="http://schemas.microsoft.com/office/drawing/2014/main" id="{FF018BF3-A0CC-48D6-8101-34E6EA7C1EE9}"/>
              </a:ext>
            </a:extLst>
          </p:cNvPr>
          <p:cNvSpPr txBox="1">
            <a:spLocks/>
          </p:cNvSpPr>
          <p:nvPr/>
        </p:nvSpPr>
        <p:spPr>
          <a:xfrm>
            <a:off x="0" y="-11893"/>
            <a:ext cx="12192000" cy="822230"/>
          </a:xfrm>
          <a:prstGeom prst="rect">
            <a:avLst/>
          </a:prstGeom>
          <a:solidFill>
            <a:schemeClr val="accent4">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E73F7B41-6608-4A12-A1FA-39CE3F825173}"/>
              </a:ext>
            </a:extLst>
          </p:cNvPr>
          <p:cNvSpPr/>
          <p:nvPr/>
        </p:nvSpPr>
        <p:spPr>
          <a:xfrm>
            <a:off x="822960" y="96604"/>
            <a:ext cx="11117505" cy="461665"/>
          </a:xfrm>
          <a:prstGeom prst="rect">
            <a:avLst/>
          </a:prstGeom>
        </p:spPr>
        <p:txBody>
          <a:bodyPr wrap="square">
            <a:spAutoFit/>
          </a:bodyPr>
          <a:lstStyle/>
          <a:p>
            <a:r>
              <a:rPr lang="en-US" sz="2400" b="1" dirty="0">
                <a:solidFill>
                  <a:srgbClr val="0070C0"/>
                </a:solidFill>
                <a:latin typeface="Palatino Linotype" panose="02040502050505030304" pitchFamily="18" charset="0"/>
                <a:cs typeface="Times New Roman" panose="02020603050405020304" pitchFamily="18" charset="0"/>
              </a:rPr>
              <a:t>NSOM application : Magnetic and Electric Hotspots with Silicon Nanodimers</a:t>
            </a:r>
            <a:endParaRPr lang="en-IL" sz="2400" b="1" dirty="0">
              <a:solidFill>
                <a:srgbClr val="0070C0"/>
              </a:solidFill>
              <a:latin typeface="Palatino Linotype" panose="0204050205050503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702891EB-8C04-456D-B49E-5382913380F5}"/>
              </a:ext>
            </a:extLst>
          </p:cNvPr>
          <p:cNvSpPr/>
          <p:nvPr/>
        </p:nvSpPr>
        <p:spPr>
          <a:xfrm>
            <a:off x="1054752" y="792581"/>
            <a:ext cx="10885714" cy="954107"/>
          </a:xfrm>
          <a:prstGeom prst="rect">
            <a:avLst/>
          </a:prstGeom>
        </p:spPr>
        <p:txBody>
          <a:bodyPr wrap="square">
            <a:spAutoFit/>
          </a:bodyPr>
          <a:lstStyle/>
          <a:p>
            <a:pPr marL="285750" indent="-285750">
              <a:buFont typeface="Wingdings" panose="05000000000000000000" pitchFamily="2" charset="2"/>
              <a:buChar char="Ø"/>
            </a:pPr>
            <a:r>
              <a:rPr lang="en-US" sz="1400" dirty="0">
                <a:latin typeface="Palatino Linotype" panose="02040502050505030304" pitchFamily="18" charset="0"/>
              </a:rPr>
              <a:t>The near-field profiles are studied experimentally with a near-field </a:t>
            </a:r>
            <a:r>
              <a:rPr lang="it-IT" sz="1400" dirty="0">
                <a:latin typeface="Palatino Linotype" panose="02040502050505030304" pitchFamily="18" charset="0"/>
              </a:rPr>
              <a:t>scanning optical microscope (Multiprobe SPM/NSOM,</a:t>
            </a:r>
          </a:p>
          <a:p>
            <a:r>
              <a:rPr lang="en-US" sz="1400" dirty="0" err="1">
                <a:latin typeface="Palatino Linotype" panose="02040502050505030304" pitchFamily="18" charset="0"/>
              </a:rPr>
              <a:t>Nanonics</a:t>
            </a:r>
            <a:r>
              <a:rPr lang="en-US" sz="1400" dirty="0">
                <a:latin typeface="Palatino Linotype" panose="02040502050505030304" pitchFamily="18" charset="0"/>
              </a:rPr>
              <a:t> Imaging Ltd.). </a:t>
            </a:r>
          </a:p>
          <a:p>
            <a:pPr marL="285750" indent="-285750">
              <a:buFont typeface="Wingdings" panose="05000000000000000000" pitchFamily="2" charset="2"/>
              <a:buChar char="Ø"/>
            </a:pPr>
            <a:r>
              <a:rPr lang="en-US" sz="1400" dirty="0">
                <a:latin typeface="Palatino Linotype" panose="02040502050505030304" pitchFamily="18" charset="0"/>
              </a:rPr>
              <a:t>The sample is illuminated from the far-field using linearly polarized light, focused to a spot size of approximately 5 </a:t>
            </a:r>
            <a:r>
              <a:rPr lang="en-US" sz="1400" dirty="0" err="1">
                <a:latin typeface="Palatino Linotype" panose="02040502050505030304" pitchFamily="18" charset="0"/>
              </a:rPr>
              <a:t>μm</a:t>
            </a:r>
            <a:r>
              <a:rPr lang="en-US" sz="1400" dirty="0">
                <a:latin typeface="Palatino Linotype" panose="02040502050505030304" pitchFamily="18" charset="0"/>
              </a:rPr>
              <a:t> on the sample.</a:t>
            </a:r>
            <a:endParaRPr lang="en-IL" sz="1400" dirty="0">
              <a:latin typeface="Palatino Linotype" panose="02040502050505030304" pitchFamily="18" charset="0"/>
            </a:endParaRPr>
          </a:p>
        </p:txBody>
      </p:sp>
      <p:sp>
        <p:nvSpPr>
          <p:cNvPr id="4" name="Rectangle 3">
            <a:extLst>
              <a:ext uri="{FF2B5EF4-FFF2-40B4-BE49-F238E27FC236}">
                <a16:creationId xmlns:a16="http://schemas.microsoft.com/office/drawing/2014/main" id="{4DC2B2D9-71A8-4DF0-8DFC-5AA3E4EC6FEF}"/>
              </a:ext>
            </a:extLst>
          </p:cNvPr>
          <p:cNvSpPr/>
          <p:nvPr/>
        </p:nvSpPr>
        <p:spPr>
          <a:xfrm>
            <a:off x="1016167" y="5508759"/>
            <a:ext cx="10377996" cy="307777"/>
          </a:xfrm>
          <a:prstGeom prst="rect">
            <a:avLst/>
          </a:prstGeom>
        </p:spPr>
        <p:txBody>
          <a:bodyPr wrap="square">
            <a:spAutoFit/>
          </a:bodyPr>
          <a:lstStyle/>
          <a:p>
            <a:pPr marL="285750" indent="-285750">
              <a:buFont typeface="Wingdings" panose="05000000000000000000" pitchFamily="2" charset="2"/>
              <a:buChar char="Ø"/>
            </a:pPr>
            <a:r>
              <a:rPr lang="en-US" sz="1400" dirty="0">
                <a:latin typeface="Palatino Linotype" panose="02040502050505030304" pitchFamily="18" charset="0"/>
              </a:rPr>
              <a:t>Distinct resonance features and evolution as a function of wavelength are observed for the dimer gap and polarization cases</a:t>
            </a:r>
            <a:endParaRPr lang="en-IL" sz="1400" dirty="0">
              <a:latin typeface="Palatino Linotype" panose="02040502050505030304" pitchFamily="18" charset="0"/>
            </a:endParaRPr>
          </a:p>
        </p:txBody>
      </p:sp>
      <p:sp>
        <p:nvSpPr>
          <p:cNvPr id="5" name="Rectangle 4">
            <a:extLst>
              <a:ext uri="{FF2B5EF4-FFF2-40B4-BE49-F238E27FC236}">
                <a16:creationId xmlns:a16="http://schemas.microsoft.com/office/drawing/2014/main" id="{868788DC-DF76-4F29-90A8-D1B6AA64A9AC}"/>
              </a:ext>
            </a:extLst>
          </p:cNvPr>
          <p:cNvSpPr/>
          <p:nvPr/>
        </p:nvSpPr>
        <p:spPr>
          <a:xfrm>
            <a:off x="1011118" y="5849301"/>
            <a:ext cx="10576251" cy="738664"/>
          </a:xfrm>
          <a:prstGeom prst="rect">
            <a:avLst/>
          </a:prstGeom>
        </p:spPr>
        <p:txBody>
          <a:bodyPr wrap="square">
            <a:spAutoFit/>
          </a:bodyPr>
          <a:lstStyle/>
          <a:p>
            <a:pPr marL="285750" indent="-285750">
              <a:buFont typeface="Wingdings" panose="05000000000000000000" pitchFamily="2" charset="2"/>
              <a:buChar char="Ø"/>
            </a:pPr>
            <a:r>
              <a:rPr lang="en-US" sz="1400" dirty="0">
                <a:latin typeface="Palatino Linotype" panose="02040502050505030304" pitchFamily="18" charset="0"/>
              </a:rPr>
              <a:t>Comparing the NSOM maps obtained for the dimers with 30 and 120 nm gap one can immediately see that for the case of the smaller gap, the NSOM signal reaches larger enhancement for both polarizations. This provides experimental evidence of field localization via electromagnetic coupling of the two silicon nanocylinders.</a:t>
            </a:r>
            <a:endParaRPr lang="en-IL" sz="1400" dirty="0">
              <a:latin typeface="Palatino Linotype" panose="02040502050505030304" pitchFamily="18" charset="0"/>
            </a:endParaRPr>
          </a:p>
        </p:txBody>
      </p:sp>
    </p:spTree>
    <p:extLst>
      <p:ext uri="{BB962C8B-B14F-4D97-AF65-F5344CB8AC3E}">
        <p14:creationId xmlns:p14="http://schemas.microsoft.com/office/powerpoint/2010/main" val="4149548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A55DE8-5A61-42CE-8998-BD678FCB5307}"/>
              </a:ext>
            </a:extLst>
          </p:cNvPr>
          <p:cNvSpPr>
            <a:spLocks noGrp="1"/>
          </p:cNvSpPr>
          <p:nvPr>
            <p:ph type="sldNum" sz="quarter" idx="12"/>
          </p:nvPr>
        </p:nvSpPr>
        <p:spPr/>
        <p:txBody>
          <a:bodyPr/>
          <a:lstStyle/>
          <a:p>
            <a:fld id="{BAF8AEF4-E34B-4A88-8A9B-B4D1D0216C8A}" type="slidenum">
              <a:rPr lang="en-US" smtClean="0"/>
              <a:t>22</a:t>
            </a:fld>
            <a:endParaRPr lang="en-US"/>
          </a:p>
        </p:txBody>
      </p:sp>
      <p:pic>
        <p:nvPicPr>
          <p:cNvPr id="5" name="Picture 4">
            <a:extLst>
              <a:ext uri="{FF2B5EF4-FFF2-40B4-BE49-F238E27FC236}">
                <a16:creationId xmlns:a16="http://schemas.microsoft.com/office/drawing/2014/main" id="{EBB661BB-6B0D-4FB2-A6DA-091E3EBE2A86}"/>
              </a:ext>
            </a:extLst>
          </p:cNvPr>
          <p:cNvPicPr>
            <a:picLocks noChangeAspect="1"/>
          </p:cNvPicPr>
          <p:nvPr/>
        </p:nvPicPr>
        <p:blipFill>
          <a:blip r:embed="rId2"/>
          <a:stretch>
            <a:fillRect/>
          </a:stretch>
        </p:blipFill>
        <p:spPr>
          <a:xfrm>
            <a:off x="3642804" y="2195332"/>
            <a:ext cx="6021253" cy="3030151"/>
          </a:xfrm>
          <a:prstGeom prst="rect">
            <a:avLst/>
          </a:prstGeom>
        </p:spPr>
      </p:pic>
      <p:sp>
        <p:nvSpPr>
          <p:cNvPr id="6" name="Title 1">
            <a:extLst>
              <a:ext uri="{FF2B5EF4-FFF2-40B4-BE49-F238E27FC236}">
                <a16:creationId xmlns:a16="http://schemas.microsoft.com/office/drawing/2014/main" id="{762197EC-8B16-4A78-BCE0-25CF83E96827}"/>
              </a:ext>
            </a:extLst>
          </p:cNvPr>
          <p:cNvSpPr txBox="1">
            <a:spLocks/>
          </p:cNvSpPr>
          <p:nvPr/>
        </p:nvSpPr>
        <p:spPr>
          <a:xfrm>
            <a:off x="0" y="-11893"/>
            <a:ext cx="12192000" cy="822230"/>
          </a:xfrm>
          <a:prstGeom prst="rect">
            <a:avLst/>
          </a:prstGeom>
          <a:solidFill>
            <a:schemeClr val="accent4">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1">
                    <a:lumMod val="50000"/>
                  </a:schemeClr>
                </a:solidFill>
                <a:latin typeface="Palatino Linotype" panose="02040502050505030304" pitchFamily="18" charset="0"/>
                <a:cs typeface="Times New Roman" panose="02020603050405020304" pitchFamily="18" charset="0"/>
              </a:rPr>
              <a:t>NSOM application: Resonance light guiding in 1-D photonic crystal</a:t>
            </a:r>
          </a:p>
        </p:txBody>
      </p:sp>
      <p:sp>
        <p:nvSpPr>
          <p:cNvPr id="2" name="Rectangle 1">
            <a:extLst>
              <a:ext uri="{FF2B5EF4-FFF2-40B4-BE49-F238E27FC236}">
                <a16:creationId xmlns:a16="http://schemas.microsoft.com/office/drawing/2014/main" id="{777D257C-4322-4CC8-A373-4C1E5C75D681}"/>
              </a:ext>
            </a:extLst>
          </p:cNvPr>
          <p:cNvSpPr/>
          <p:nvPr/>
        </p:nvSpPr>
        <p:spPr>
          <a:xfrm>
            <a:off x="198268" y="810337"/>
            <a:ext cx="11342703" cy="1384995"/>
          </a:xfrm>
          <a:prstGeom prst="rect">
            <a:avLst/>
          </a:prstGeom>
        </p:spPr>
        <p:txBody>
          <a:bodyPr wrap="square">
            <a:spAutoFit/>
          </a:bodyPr>
          <a:lstStyle/>
          <a:p>
            <a:pPr marL="285750" indent="-285750">
              <a:buFont typeface="Wingdings" panose="05000000000000000000" pitchFamily="2" charset="2"/>
              <a:buChar char="Ø"/>
            </a:pPr>
            <a:r>
              <a:rPr lang="en-US" sz="1400" dirty="0">
                <a:solidFill>
                  <a:srgbClr val="000000"/>
                </a:solidFill>
                <a:latin typeface="Palatino Linotype" panose="02040502050505030304" pitchFamily="18" charset="0"/>
              </a:rPr>
              <a:t>An alternative to plasmonic for manipulating light at the subwavelength scale is high-index dielectric nanoparticle based </a:t>
            </a:r>
            <a:r>
              <a:rPr lang="en-US" sz="1400" dirty="0" err="1">
                <a:solidFill>
                  <a:srgbClr val="000000"/>
                </a:solidFill>
                <a:latin typeface="Palatino Linotype" panose="02040502050505030304" pitchFamily="18" charset="0"/>
              </a:rPr>
              <a:t>Nanophotonics</a:t>
            </a:r>
            <a:endParaRPr lang="en-US" sz="1400" dirty="0">
              <a:solidFill>
                <a:srgbClr val="000000"/>
              </a:solidFill>
              <a:latin typeface="Palatino Linotype" panose="02040502050505030304" pitchFamily="18" charset="0"/>
            </a:endParaRPr>
          </a:p>
          <a:p>
            <a:pPr marL="285750" indent="-285750">
              <a:buFont typeface="Wingdings" panose="05000000000000000000" pitchFamily="2" charset="2"/>
              <a:buChar char="Ø"/>
            </a:pPr>
            <a:r>
              <a:rPr lang="en-US" sz="1400" dirty="0">
                <a:solidFill>
                  <a:srgbClr val="000000"/>
                </a:solidFill>
                <a:latin typeface="Palatino Linotype" panose="02040502050505030304" pitchFamily="18" charset="0"/>
              </a:rPr>
              <a:t>For example, silicon with a refractive index of ∼4 offers the opportunity to tune both an electric dipole and magnetic dipole response at visible and NIR wavelengths.</a:t>
            </a:r>
          </a:p>
          <a:p>
            <a:pPr marL="285750" indent="-285750">
              <a:buFont typeface="Wingdings" panose="05000000000000000000" pitchFamily="2" charset="2"/>
              <a:buChar char="Ø"/>
            </a:pPr>
            <a:r>
              <a:rPr lang="en-US" sz="1400" dirty="0">
                <a:solidFill>
                  <a:srgbClr val="000000"/>
                </a:solidFill>
                <a:latin typeface="Palatino Linotype" panose="02040502050505030304" pitchFamily="18" charset="0"/>
              </a:rPr>
              <a:t>Compared to </a:t>
            </a:r>
            <a:r>
              <a:rPr lang="en-US" sz="1400" dirty="0" err="1">
                <a:solidFill>
                  <a:srgbClr val="000000"/>
                </a:solidFill>
                <a:latin typeface="Palatino Linotype" panose="02040502050505030304" pitchFamily="18" charset="0"/>
              </a:rPr>
              <a:t>plasmonics</a:t>
            </a:r>
            <a:r>
              <a:rPr lang="en-US" sz="1400" dirty="0">
                <a:solidFill>
                  <a:srgbClr val="000000"/>
                </a:solidFill>
                <a:latin typeface="Palatino Linotype" panose="02040502050505030304" pitchFamily="18" charset="0"/>
              </a:rPr>
              <a:t>, this system has significantly lower material losses and there are two fundamental dipole resonances (electric and magnetic) to use in system engineering. Resonances from one particle can couple to an adjacent particle in a near lossless manner through dipole−dipole interaction</a:t>
            </a:r>
            <a:r>
              <a:rPr lang="en-US" sz="1400" dirty="0">
                <a:solidFill>
                  <a:srgbClr val="082EFF"/>
                </a:solidFill>
                <a:latin typeface="Palatino Linotype" panose="02040502050505030304" pitchFamily="18" charset="0"/>
              </a:rPr>
              <a:t> </a:t>
            </a:r>
            <a:r>
              <a:rPr lang="en-US" sz="1400" dirty="0">
                <a:solidFill>
                  <a:srgbClr val="000000"/>
                </a:solidFill>
                <a:latin typeface="Palatino Linotype" panose="02040502050505030304" pitchFamily="18" charset="0"/>
              </a:rPr>
              <a:t>and for multiple nanoparticles, waveguiding occurs.</a:t>
            </a:r>
            <a:endParaRPr lang="en-IL" sz="1400" dirty="0">
              <a:latin typeface="Palatino Linotype" panose="02040502050505030304" pitchFamily="18" charset="0"/>
            </a:endParaRPr>
          </a:p>
        </p:txBody>
      </p:sp>
      <p:sp>
        <p:nvSpPr>
          <p:cNvPr id="3" name="Rectangle 2">
            <a:extLst>
              <a:ext uri="{FF2B5EF4-FFF2-40B4-BE49-F238E27FC236}">
                <a16:creationId xmlns:a16="http://schemas.microsoft.com/office/drawing/2014/main" id="{BDC78C47-91D8-46C2-8AC2-36C65D675ECD}"/>
              </a:ext>
            </a:extLst>
          </p:cNvPr>
          <p:cNvSpPr/>
          <p:nvPr/>
        </p:nvSpPr>
        <p:spPr>
          <a:xfrm>
            <a:off x="669525" y="5340687"/>
            <a:ext cx="10871446" cy="1015663"/>
          </a:xfrm>
          <a:prstGeom prst="rect">
            <a:avLst/>
          </a:prstGeom>
        </p:spPr>
        <p:txBody>
          <a:bodyPr wrap="square">
            <a:spAutoFit/>
          </a:bodyPr>
          <a:lstStyle/>
          <a:p>
            <a:r>
              <a:rPr lang="en-US" sz="1200" dirty="0">
                <a:solidFill>
                  <a:srgbClr val="00B0F0"/>
                </a:solidFill>
                <a:latin typeface="Palatino Linotype" panose="02040502050505030304" pitchFamily="18" charset="0"/>
              </a:rPr>
              <a:t>Fig.25</a:t>
            </a:r>
            <a:r>
              <a:rPr lang="en-US" sz="1200" dirty="0">
                <a:latin typeface="Palatino Linotype" panose="02040502050505030304" pitchFamily="18" charset="0"/>
              </a:rPr>
              <a:t> :Experimental measurement of waveguiding through chains of silicon nanoparticles. </a:t>
            </a:r>
            <a:r>
              <a:rPr lang="en-US" sz="1200" b="1" dirty="0">
                <a:latin typeface="Palatino Linotype" panose="02040502050505030304" pitchFamily="18" charset="0"/>
              </a:rPr>
              <a:t>(a)</a:t>
            </a:r>
            <a:r>
              <a:rPr lang="en-US" sz="1200" dirty="0">
                <a:latin typeface="Palatino Linotype" panose="02040502050505030304" pitchFamily="18" charset="0"/>
              </a:rPr>
              <a:t> Scanning electron microscope image of the Silicon nanoparticle waveguide for 150 nm case. </a:t>
            </a:r>
            <a:r>
              <a:rPr lang="en-US" sz="1200" b="1" dirty="0">
                <a:latin typeface="Palatino Linotype" panose="02040502050505030304" pitchFamily="18" charset="0"/>
              </a:rPr>
              <a:t>(b) </a:t>
            </a:r>
            <a:r>
              <a:rPr lang="en-US" sz="1200" dirty="0">
                <a:latin typeface="Palatino Linotype" panose="02040502050505030304" pitchFamily="18" charset="0"/>
              </a:rPr>
              <a:t>Measurement setup showing the excitation of the waveguide with linearly polarized light focused on the origin and collection of evanescent fields with an uncoated NSOM tip from different sections of the waveguide. </a:t>
            </a:r>
            <a:r>
              <a:rPr lang="en-US" sz="1200" b="1" dirty="0">
                <a:latin typeface="Palatino Linotype" panose="02040502050505030304" pitchFamily="18" charset="0"/>
              </a:rPr>
              <a:t>(c) </a:t>
            </a:r>
            <a:r>
              <a:rPr lang="en-US" sz="1200" dirty="0">
                <a:latin typeface="Palatino Linotype" panose="02040502050505030304" pitchFamily="18" charset="0"/>
              </a:rPr>
              <a:t>A representative near-field microscopy image of the waveguide mode. This image is taken with a wavelength of 720 nm, 400 </a:t>
            </a:r>
            <a:r>
              <a:rPr lang="en-US" sz="1200" dirty="0" err="1">
                <a:latin typeface="Palatino Linotype" panose="02040502050505030304" pitchFamily="18" charset="0"/>
              </a:rPr>
              <a:t>μm</a:t>
            </a:r>
            <a:r>
              <a:rPr lang="en-US" sz="1200" dirty="0">
                <a:latin typeface="Palatino Linotype" panose="02040502050505030304" pitchFamily="18" charset="0"/>
              </a:rPr>
              <a:t> away from the origin. </a:t>
            </a:r>
            <a:r>
              <a:rPr lang="en-US" sz="1200" b="1" dirty="0">
                <a:latin typeface="Palatino Linotype" panose="02040502050505030304" pitchFamily="18" charset="0"/>
              </a:rPr>
              <a:t>(d)</a:t>
            </a:r>
            <a:r>
              <a:rPr lang="en-US" sz="1200" dirty="0">
                <a:latin typeface="Palatino Linotype" panose="02040502050505030304" pitchFamily="18" charset="0"/>
              </a:rPr>
              <a:t> A representative near-field microscopy image of the end point of the waveguide. This image is taken with a wavelength of 720 nm, 580 </a:t>
            </a:r>
            <a:r>
              <a:rPr lang="en-US" sz="1200" dirty="0" err="1">
                <a:latin typeface="Palatino Linotype" panose="02040502050505030304" pitchFamily="18" charset="0"/>
              </a:rPr>
              <a:t>μm</a:t>
            </a:r>
            <a:r>
              <a:rPr lang="en-US" sz="1200" dirty="0">
                <a:latin typeface="Palatino Linotype" panose="02040502050505030304" pitchFamily="18" charset="0"/>
              </a:rPr>
              <a:t> away from the origin. All scale bars are 500 nm.</a:t>
            </a:r>
            <a:endParaRPr lang="en-IL" sz="1200" dirty="0">
              <a:latin typeface="Palatino Linotype" panose="02040502050505030304" pitchFamily="18" charset="0"/>
            </a:endParaRPr>
          </a:p>
        </p:txBody>
      </p:sp>
      <p:sp>
        <p:nvSpPr>
          <p:cNvPr id="7" name="Rectangle 6">
            <a:extLst>
              <a:ext uri="{FF2B5EF4-FFF2-40B4-BE49-F238E27FC236}">
                <a16:creationId xmlns:a16="http://schemas.microsoft.com/office/drawing/2014/main" id="{B49B536B-89C2-4303-B83E-F65281ACF0BC}"/>
              </a:ext>
            </a:extLst>
          </p:cNvPr>
          <p:cNvSpPr/>
          <p:nvPr/>
        </p:nvSpPr>
        <p:spPr>
          <a:xfrm>
            <a:off x="198268" y="2587022"/>
            <a:ext cx="3246268" cy="2246769"/>
          </a:xfrm>
          <a:prstGeom prst="rect">
            <a:avLst/>
          </a:prstGeom>
        </p:spPr>
        <p:txBody>
          <a:bodyPr wrap="square">
            <a:spAutoFit/>
          </a:bodyPr>
          <a:lstStyle/>
          <a:p>
            <a:pPr marL="285750" indent="-285750" algn="just">
              <a:buFont typeface="Wingdings" panose="05000000000000000000" pitchFamily="2" charset="2"/>
              <a:buChar char="v"/>
            </a:pPr>
            <a:r>
              <a:rPr lang="en-US" sz="1400" dirty="0">
                <a:latin typeface="Palatino Linotype" panose="02040502050505030304" pitchFamily="18" charset="0"/>
              </a:rPr>
              <a:t>This work is the first experimental demonstration of subwavelength waveguiding through resonant dielectric nanoparticle chains at visible, 720 nm, (cylindrical nanoparticles with a diameter, D, and height, H, of 150 nm) and NIR, 960 nm, (D and H of 220 nm) wavelengths along a chain of resonant silicon nanoparticles.</a:t>
            </a:r>
            <a:endParaRPr lang="en-IL" sz="1400" dirty="0">
              <a:latin typeface="Palatino Linotype" panose="02040502050505030304" pitchFamily="18" charset="0"/>
            </a:endParaRPr>
          </a:p>
        </p:txBody>
      </p:sp>
      <p:sp>
        <p:nvSpPr>
          <p:cNvPr id="8" name="Rectangle 7">
            <a:extLst>
              <a:ext uri="{FF2B5EF4-FFF2-40B4-BE49-F238E27FC236}">
                <a16:creationId xmlns:a16="http://schemas.microsoft.com/office/drawing/2014/main" id="{27A33F5E-A77F-4D20-8101-7EB64812B253}"/>
              </a:ext>
            </a:extLst>
          </p:cNvPr>
          <p:cNvSpPr/>
          <p:nvPr/>
        </p:nvSpPr>
        <p:spPr>
          <a:xfrm>
            <a:off x="904828" y="6606059"/>
            <a:ext cx="4412896" cy="261610"/>
          </a:xfrm>
          <a:prstGeom prst="rect">
            <a:avLst/>
          </a:prstGeom>
        </p:spPr>
        <p:txBody>
          <a:bodyPr wrap="square">
            <a:spAutoFit/>
          </a:bodyPr>
          <a:lstStyle/>
          <a:p>
            <a:r>
              <a:rPr lang="en-US" sz="1100" dirty="0">
                <a:solidFill>
                  <a:srgbClr val="000000"/>
                </a:solidFill>
                <a:latin typeface="Palatino Linotype" panose="02040502050505030304" pitchFamily="18" charset="0"/>
              </a:rPr>
              <a:t>Ref:- Arseniy I. </a:t>
            </a:r>
            <a:r>
              <a:rPr lang="en-US" sz="1100" dirty="0" err="1">
                <a:solidFill>
                  <a:srgbClr val="000000"/>
                </a:solidFill>
                <a:latin typeface="Palatino Linotype" panose="02040502050505030304" pitchFamily="18" charset="0"/>
              </a:rPr>
              <a:t>Kuznetsov</a:t>
            </a:r>
            <a:r>
              <a:rPr lang="en-US" sz="1100" dirty="0">
                <a:solidFill>
                  <a:srgbClr val="000000"/>
                </a:solidFill>
                <a:latin typeface="Palatino Linotype" panose="02040502050505030304" pitchFamily="18" charset="0"/>
              </a:rPr>
              <a:t> </a:t>
            </a:r>
            <a:r>
              <a:rPr lang="en-US" sz="1100" dirty="0" err="1">
                <a:solidFill>
                  <a:srgbClr val="000000"/>
                </a:solidFill>
                <a:latin typeface="Palatino Linotype" panose="02040502050505030304" pitchFamily="18" charset="0"/>
              </a:rPr>
              <a:t>et.all</a:t>
            </a:r>
            <a:r>
              <a:rPr lang="en-US" sz="1100" dirty="0">
                <a:solidFill>
                  <a:srgbClr val="000000"/>
                </a:solidFill>
                <a:latin typeface="Palatino Linotype" panose="02040502050505030304" pitchFamily="18" charset="0"/>
              </a:rPr>
              <a:t> </a:t>
            </a:r>
            <a:r>
              <a:rPr lang="en-US" sz="1100" i="1" dirty="0">
                <a:solidFill>
                  <a:srgbClr val="000000"/>
                </a:solidFill>
                <a:latin typeface="Palatino Linotype" panose="02040502050505030304" pitchFamily="18" charset="0"/>
              </a:rPr>
              <a:t>Nano Letters</a:t>
            </a:r>
            <a:r>
              <a:rPr lang="en-US" sz="1100" dirty="0">
                <a:solidFill>
                  <a:srgbClr val="000000"/>
                </a:solidFill>
                <a:latin typeface="Palatino Linotype" panose="02040502050505030304" pitchFamily="18" charset="0"/>
              </a:rPr>
              <a:t> </a:t>
            </a:r>
            <a:r>
              <a:rPr lang="en-US" sz="1100" b="1" dirty="0">
                <a:solidFill>
                  <a:srgbClr val="000000"/>
                </a:solidFill>
                <a:latin typeface="Palatino Linotype" panose="02040502050505030304" pitchFamily="18" charset="0"/>
              </a:rPr>
              <a:t>2017</a:t>
            </a:r>
            <a:r>
              <a:rPr lang="en-US" sz="1100" dirty="0">
                <a:solidFill>
                  <a:srgbClr val="000000"/>
                </a:solidFill>
                <a:latin typeface="Palatino Linotype" panose="02040502050505030304" pitchFamily="18" charset="0"/>
              </a:rPr>
              <a:t> </a:t>
            </a:r>
            <a:r>
              <a:rPr lang="en-US" sz="1100" i="1" dirty="0">
                <a:solidFill>
                  <a:srgbClr val="000000"/>
                </a:solidFill>
                <a:latin typeface="Palatino Linotype" panose="02040502050505030304" pitchFamily="18" charset="0"/>
              </a:rPr>
              <a:t>17</a:t>
            </a:r>
            <a:r>
              <a:rPr lang="en-US" sz="1100" dirty="0">
                <a:solidFill>
                  <a:srgbClr val="000000"/>
                </a:solidFill>
                <a:latin typeface="Palatino Linotype" panose="02040502050505030304" pitchFamily="18" charset="0"/>
              </a:rPr>
              <a:t> (6), 3458-3464</a:t>
            </a:r>
          </a:p>
        </p:txBody>
      </p:sp>
    </p:spTree>
    <p:extLst>
      <p:ext uri="{BB962C8B-B14F-4D97-AF65-F5344CB8AC3E}">
        <p14:creationId xmlns:p14="http://schemas.microsoft.com/office/powerpoint/2010/main" val="1123940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4981D2-6235-4095-AF8E-0949651EB07B}"/>
              </a:ext>
            </a:extLst>
          </p:cNvPr>
          <p:cNvSpPr>
            <a:spLocks noGrp="1"/>
          </p:cNvSpPr>
          <p:nvPr>
            <p:ph type="sldNum" sz="quarter" idx="12"/>
          </p:nvPr>
        </p:nvSpPr>
        <p:spPr/>
        <p:txBody>
          <a:bodyPr/>
          <a:lstStyle/>
          <a:p>
            <a:fld id="{BAF8AEF4-E34B-4A88-8A9B-B4D1D0216C8A}" type="slidenum">
              <a:rPr lang="en-US" smtClean="0"/>
              <a:t>23</a:t>
            </a:fld>
            <a:endParaRPr lang="en-US"/>
          </a:p>
        </p:txBody>
      </p:sp>
      <p:pic>
        <p:nvPicPr>
          <p:cNvPr id="5" name="Picture 4">
            <a:extLst>
              <a:ext uri="{FF2B5EF4-FFF2-40B4-BE49-F238E27FC236}">
                <a16:creationId xmlns:a16="http://schemas.microsoft.com/office/drawing/2014/main" id="{1C5AF931-111F-4F1F-A33D-4E1DD1284E2E}"/>
              </a:ext>
            </a:extLst>
          </p:cNvPr>
          <p:cNvPicPr>
            <a:picLocks noChangeAspect="1"/>
          </p:cNvPicPr>
          <p:nvPr/>
        </p:nvPicPr>
        <p:blipFill>
          <a:blip r:embed="rId2"/>
          <a:stretch>
            <a:fillRect/>
          </a:stretch>
        </p:blipFill>
        <p:spPr>
          <a:xfrm>
            <a:off x="6370882" y="786870"/>
            <a:ext cx="5821118" cy="5075556"/>
          </a:xfrm>
          <a:prstGeom prst="rect">
            <a:avLst/>
          </a:prstGeom>
        </p:spPr>
      </p:pic>
      <p:sp>
        <p:nvSpPr>
          <p:cNvPr id="6" name="Title 1">
            <a:extLst>
              <a:ext uri="{FF2B5EF4-FFF2-40B4-BE49-F238E27FC236}">
                <a16:creationId xmlns:a16="http://schemas.microsoft.com/office/drawing/2014/main" id="{7B2EA99F-A42E-4909-944A-C5DE24FD2FC3}"/>
              </a:ext>
            </a:extLst>
          </p:cNvPr>
          <p:cNvSpPr txBox="1">
            <a:spLocks/>
          </p:cNvSpPr>
          <p:nvPr/>
        </p:nvSpPr>
        <p:spPr>
          <a:xfrm>
            <a:off x="0" y="-11893"/>
            <a:ext cx="12192000" cy="822230"/>
          </a:xfrm>
          <a:prstGeom prst="rect">
            <a:avLst/>
          </a:prstGeom>
          <a:solidFill>
            <a:schemeClr val="accent4">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1">
                    <a:lumMod val="50000"/>
                  </a:schemeClr>
                </a:solidFill>
                <a:latin typeface="Palatino Linotype" panose="02040502050505030304" pitchFamily="18" charset="0"/>
                <a:cs typeface="Times New Roman" panose="02020603050405020304" pitchFamily="18" charset="0"/>
              </a:rPr>
              <a:t>NSOM application: Resonance light guiding in 1-D photonic crystal</a:t>
            </a:r>
          </a:p>
        </p:txBody>
      </p:sp>
      <p:sp>
        <p:nvSpPr>
          <p:cNvPr id="2" name="Rectangle 1">
            <a:extLst>
              <a:ext uri="{FF2B5EF4-FFF2-40B4-BE49-F238E27FC236}">
                <a16:creationId xmlns:a16="http://schemas.microsoft.com/office/drawing/2014/main" id="{C9038BCC-AD59-4F64-ABC9-F509B12B0285}"/>
              </a:ext>
            </a:extLst>
          </p:cNvPr>
          <p:cNvSpPr/>
          <p:nvPr/>
        </p:nvSpPr>
        <p:spPr>
          <a:xfrm>
            <a:off x="2099571" y="5822288"/>
            <a:ext cx="9549413" cy="830997"/>
          </a:xfrm>
          <a:prstGeom prst="rect">
            <a:avLst/>
          </a:prstGeom>
        </p:spPr>
        <p:txBody>
          <a:bodyPr wrap="square">
            <a:spAutoFit/>
          </a:bodyPr>
          <a:lstStyle/>
          <a:p>
            <a:r>
              <a:rPr lang="en-US" sz="1200" dirty="0">
                <a:solidFill>
                  <a:srgbClr val="00B0F0"/>
                </a:solidFill>
                <a:latin typeface="Palatino Linotype" panose="02040502050505030304" pitchFamily="18" charset="0"/>
              </a:rPr>
              <a:t>Fig.26</a:t>
            </a:r>
            <a:r>
              <a:rPr lang="en-US" sz="1200" dirty="0">
                <a:latin typeface="Palatino Linotype" panose="02040502050505030304" pitchFamily="18" charset="0"/>
              </a:rPr>
              <a:t> :Near-field scanning optical microscopy transmission measurements as a function of wavelength for visible </a:t>
            </a:r>
            <a:r>
              <a:rPr lang="en-US" sz="1200" b="1" dirty="0">
                <a:latin typeface="Palatino Linotype" panose="02040502050505030304" pitchFamily="18" charset="0"/>
              </a:rPr>
              <a:t>(a)</a:t>
            </a:r>
            <a:r>
              <a:rPr lang="en-US" sz="1200" dirty="0">
                <a:latin typeface="Palatino Linotype" panose="02040502050505030304" pitchFamily="18" charset="0"/>
              </a:rPr>
              <a:t> and NIR </a:t>
            </a:r>
            <a:r>
              <a:rPr lang="en-US" sz="1200" b="1" dirty="0">
                <a:latin typeface="Palatino Linotype" panose="02040502050505030304" pitchFamily="18" charset="0"/>
              </a:rPr>
              <a:t>(c)</a:t>
            </a:r>
            <a:r>
              <a:rPr lang="en-US" sz="1200" dirty="0">
                <a:latin typeface="Palatino Linotype" panose="02040502050505030304" pitchFamily="18" charset="0"/>
              </a:rPr>
              <a:t> waveguides compared with simulations for visible </a:t>
            </a:r>
            <a:r>
              <a:rPr lang="en-US" sz="1200" b="1" dirty="0">
                <a:latin typeface="Palatino Linotype" panose="02040502050505030304" pitchFamily="18" charset="0"/>
              </a:rPr>
              <a:t>(b)</a:t>
            </a:r>
            <a:r>
              <a:rPr lang="en-US" sz="1200" dirty="0">
                <a:latin typeface="Palatino Linotype" panose="02040502050505030304" pitchFamily="18" charset="0"/>
              </a:rPr>
              <a:t> and NIR </a:t>
            </a:r>
            <a:r>
              <a:rPr lang="en-US" sz="1200" b="1" dirty="0">
                <a:latin typeface="Palatino Linotype" panose="02040502050505030304" pitchFamily="18" charset="0"/>
              </a:rPr>
              <a:t>(d)</a:t>
            </a:r>
            <a:r>
              <a:rPr lang="en-US" sz="1200" dirty="0">
                <a:latin typeface="Palatino Linotype" panose="02040502050505030304" pitchFamily="18" charset="0"/>
              </a:rPr>
              <a:t>. </a:t>
            </a:r>
            <a:r>
              <a:rPr lang="en-US" sz="1200" b="1" dirty="0">
                <a:latin typeface="Palatino Linotype" panose="02040502050505030304" pitchFamily="18" charset="0"/>
              </a:rPr>
              <a:t>(</a:t>
            </a:r>
            <a:r>
              <a:rPr lang="en-US" sz="1200" b="1" dirty="0" err="1">
                <a:latin typeface="Palatino Linotype" panose="02040502050505030304" pitchFamily="18" charset="0"/>
              </a:rPr>
              <a:t>a,c</a:t>
            </a:r>
            <a:r>
              <a:rPr lang="en-US" sz="1200" b="1" dirty="0">
                <a:latin typeface="Palatino Linotype" panose="02040502050505030304" pitchFamily="18" charset="0"/>
              </a:rPr>
              <a:t>)</a:t>
            </a:r>
            <a:r>
              <a:rPr lang="en-US" sz="1200" dirty="0">
                <a:latin typeface="Palatino Linotype" panose="02040502050505030304" pitchFamily="18" charset="0"/>
              </a:rPr>
              <a:t> Photon counts taken over multiple unit cells of nanoparticles, plotted as a function of excitation wavelength for distances of 100, 200, 300, 400, and 500 </a:t>
            </a:r>
            <a:r>
              <a:rPr lang="en-US" sz="1200" dirty="0" err="1">
                <a:latin typeface="Palatino Linotype" panose="02040502050505030304" pitchFamily="18" charset="0"/>
              </a:rPr>
              <a:t>μm</a:t>
            </a:r>
            <a:r>
              <a:rPr lang="en-US" sz="1200" dirty="0">
                <a:latin typeface="Palatino Linotype" panose="02040502050505030304" pitchFamily="18" charset="0"/>
              </a:rPr>
              <a:t> away from the waveguide origin. </a:t>
            </a:r>
            <a:r>
              <a:rPr lang="en-US" sz="1200" b="1" dirty="0">
                <a:latin typeface="Palatino Linotype" panose="02040502050505030304" pitchFamily="18" charset="0"/>
              </a:rPr>
              <a:t>(</a:t>
            </a:r>
            <a:r>
              <a:rPr lang="en-US" sz="1200" b="1" dirty="0" err="1">
                <a:latin typeface="Palatino Linotype" panose="02040502050505030304" pitchFamily="18" charset="0"/>
              </a:rPr>
              <a:t>b,d</a:t>
            </a:r>
            <a:r>
              <a:rPr lang="en-US" sz="1200" b="1" dirty="0">
                <a:latin typeface="Palatino Linotype" panose="02040502050505030304" pitchFamily="18" charset="0"/>
              </a:rPr>
              <a:t>)</a:t>
            </a:r>
            <a:r>
              <a:rPr lang="en-US" sz="1200" dirty="0">
                <a:latin typeface="Palatino Linotype" panose="02040502050505030304" pitchFamily="18" charset="0"/>
              </a:rPr>
              <a:t> Simulated transmission spectrum for the corresponding geometry</a:t>
            </a:r>
            <a:endParaRPr lang="en-IL" sz="1200" dirty="0">
              <a:latin typeface="Palatino Linotype" panose="02040502050505030304" pitchFamily="18" charset="0"/>
            </a:endParaRPr>
          </a:p>
        </p:txBody>
      </p:sp>
      <p:sp>
        <p:nvSpPr>
          <p:cNvPr id="3" name="Rectangle 2">
            <a:extLst>
              <a:ext uri="{FF2B5EF4-FFF2-40B4-BE49-F238E27FC236}">
                <a16:creationId xmlns:a16="http://schemas.microsoft.com/office/drawing/2014/main" id="{284F6986-1A02-4DE2-A539-83CF4B73483C}"/>
              </a:ext>
            </a:extLst>
          </p:cNvPr>
          <p:cNvSpPr/>
          <p:nvPr/>
        </p:nvSpPr>
        <p:spPr>
          <a:xfrm>
            <a:off x="97329" y="1228999"/>
            <a:ext cx="6096000" cy="2031325"/>
          </a:xfrm>
          <a:prstGeom prst="rect">
            <a:avLst/>
          </a:prstGeom>
        </p:spPr>
        <p:txBody>
          <a:bodyPr>
            <a:spAutoFit/>
          </a:bodyPr>
          <a:lstStyle/>
          <a:p>
            <a:pPr marL="285750" indent="-285750" algn="just">
              <a:buFont typeface="Wingdings" panose="05000000000000000000" pitchFamily="2" charset="2"/>
              <a:buChar char="q"/>
            </a:pPr>
            <a:r>
              <a:rPr lang="en-US" sz="1400" dirty="0">
                <a:solidFill>
                  <a:srgbClr val="000000"/>
                </a:solidFill>
                <a:latin typeface="Palatino Linotype" panose="02040502050505030304" pitchFamily="18" charset="0"/>
              </a:rPr>
              <a:t>Waveguide measurements are compiled as a function of wavelength and distance. The 150 nm nanoparticle waveguide has peak propagation at a wavelength of 720 nm with losses of 34 ± 1.3 dB/mm and a bandwidth of 30 nm. The 220 nm nanoparticle waveguide has peak propagation at a wavelength of 960 nm with losses of 5.5 ± 0.8 dB/mm and a bandwidth of 90 nm. The reduced loss is expected as amorphous silicon has less material loss at 960 nm compared to 720 nm. Moving further into the NIR (such as 1310 and 1550 nm), we expect an optimally designed system to demonstrate even less loss.</a:t>
            </a:r>
            <a:endParaRPr lang="en-IL" sz="1400" dirty="0">
              <a:latin typeface="Palatino Linotype" panose="02040502050505030304" pitchFamily="18" charset="0"/>
            </a:endParaRPr>
          </a:p>
        </p:txBody>
      </p:sp>
      <p:sp>
        <p:nvSpPr>
          <p:cNvPr id="7" name="Rectangle 6">
            <a:extLst>
              <a:ext uri="{FF2B5EF4-FFF2-40B4-BE49-F238E27FC236}">
                <a16:creationId xmlns:a16="http://schemas.microsoft.com/office/drawing/2014/main" id="{D04F639A-1ACC-4C0F-9BFA-3D20A2697CBC}"/>
              </a:ext>
            </a:extLst>
          </p:cNvPr>
          <p:cNvSpPr/>
          <p:nvPr/>
        </p:nvSpPr>
        <p:spPr>
          <a:xfrm>
            <a:off x="97329" y="3442623"/>
            <a:ext cx="6096000" cy="523220"/>
          </a:xfrm>
          <a:prstGeom prst="rect">
            <a:avLst/>
          </a:prstGeom>
        </p:spPr>
        <p:txBody>
          <a:bodyPr>
            <a:spAutoFit/>
          </a:bodyPr>
          <a:lstStyle/>
          <a:p>
            <a:pPr marL="285750" indent="-285750">
              <a:buFont typeface="Wingdings" panose="05000000000000000000" pitchFamily="2" charset="2"/>
              <a:buChar char="q"/>
            </a:pPr>
            <a:r>
              <a:rPr lang="en-US" sz="1400" dirty="0">
                <a:latin typeface="Palatino Linotype" panose="02040502050505030304" pitchFamily="18" charset="0"/>
              </a:rPr>
              <a:t>The experimental propagation is directly compared with full numerical FDTD simulations</a:t>
            </a:r>
            <a:endParaRPr lang="en-IL" sz="1400" dirty="0">
              <a:latin typeface="Palatino Linotype" panose="02040502050505030304" pitchFamily="18" charset="0"/>
            </a:endParaRPr>
          </a:p>
        </p:txBody>
      </p:sp>
      <p:sp>
        <p:nvSpPr>
          <p:cNvPr id="8" name="Rectangle 7">
            <a:extLst>
              <a:ext uri="{FF2B5EF4-FFF2-40B4-BE49-F238E27FC236}">
                <a16:creationId xmlns:a16="http://schemas.microsoft.com/office/drawing/2014/main" id="{E2328603-637E-4310-A0F3-F172B8D3970E}"/>
              </a:ext>
            </a:extLst>
          </p:cNvPr>
          <p:cNvSpPr/>
          <p:nvPr/>
        </p:nvSpPr>
        <p:spPr>
          <a:xfrm>
            <a:off x="168676" y="4036867"/>
            <a:ext cx="6294268" cy="954107"/>
          </a:xfrm>
          <a:prstGeom prst="rect">
            <a:avLst/>
          </a:prstGeom>
        </p:spPr>
        <p:txBody>
          <a:bodyPr wrap="square">
            <a:spAutoFit/>
          </a:bodyPr>
          <a:lstStyle/>
          <a:p>
            <a:pPr marL="285750" indent="-285750">
              <a:buFont typeface="Wingdings" panose="05000000000000000000" pitchFamily="2" charset="2"/>
              <a:buChar char="Ø"/>
            </a:pPr>
            <a:r>
              <a:rPr lang="en-US" sz="1400" dirty="0">
                <a:latin typeface="Palatino Linotype" panose="02040502050505030304" pitchFamily="18" charset="0"/>
              </a:rPr>
              <a:t>The simulations compare well with the experimental data except for a wavelength shift for the visible case. This shift is likely due to a difference in the material parameters of the fabricated sample from the deposited films used in the ellipsometry measurements</a:t>
            </a:r>
            <a:endParaRPr lang="en-IL" sz="1400" dirty="0">
              <a:latin typeface="Palatino Linotype" panose="02040502050505030304" pitchFamily="18" charset="0"/>
            </a:endParaRPr>
          </a:p>
        </p:txBody>
      </p:sp>
      <p:sp>
        <p:nvSpPr>
          <p:cNvPr id="9" name="Rectangle 8">
            <a:extLst>
              <a:ext uri="{FF2B5EF4-FFF2-40B4-BE49-F238E27FC236}">
                <a16:creationId xmlns:a16="http://schemas.microsoft.com/office/drawing/2014/main" id="{859B5D2F-07C7-48E8-8173-F21803BAE6C9}"/>
              </a:ext>
            </a:extLst>
          </p:cNvPr>
          <p:cNvSpPr/>
          <p:nvPr/>
        </p:nvSpPr>
        <p:spPr>
          <a:xfrm>
            <a:off x="904828" y="6606059"/>
            <a:ext cx="4412896" cy="261610"/>
          </a:xfrm>
          <a:prstGeom prst="rect">
            <a:avLst/>
          </a:prstGeom>
        </p:spPr>
        <p:txBody>
          <a:bodyPr wrap="square">
            <a:spAutoFit/>
          </a:bodyPr>
          <a:lstStyle/>
          <a:p>
            <a:r>
              <a:rPr lang="en-US" sz="1100" dirty="0">
                <a:solidFill>
                  <a:srgbClr val="000000"/>
                </a:solidFill>
                <a:latin typeface="Palatino Linotype" panose="02040502050505030304" pitchFamily="18" charset="0"/>
              </a:rPr>
              <a:t>Ref:- Arseniy I. </a:t>
            </a:r>
            <a:r>
              <a:rPr lang="en-US" sz="1100" dirty="0" err="1">
                <a:solidFill>
                  <a:srgbClr val="000000"/>
                </a:solidFill>
                <a:latin typeface="Palatino Linotype" panose="02040502050505030304" pitchFamily="18" charset="0"/>
              </a:rPr>
              <a:t>Kuznetsov</a:t>
            </a:r>
            <a:r>
              <a:rPr lang="en-US" sz="1100" dirty="0">
                <a:solidFill>
                  <a:srgbClr val="000000"/>
                </a:solidFill>
                <a:latin typeface="Palatino Linotype" panose="02040502050505030304" pitchFamily="18" charset="0"/>
              </a:rPr>
              <a:t> </a:t>
            </a:r>
            <a:r>
              <a:rPr lang="en-US" sz="1100" dirty="0" err="1">
                <a:solidFill>
                  <a:srgbClr val="000000"/>
                </a:solidFill>
                <a:latin typeface="Palatino Linotype" panose="02040502050505030304" pitchFamily="18" charset="0"/>
              </a:rPr>
              <a:t>et.all</a:t>
            </a:r>
            <a:r>
              <a:rPr lang="en-US" sz="1100" dirty="0">
                <a:solidFill>
                  <a:srgbClr val="000000"/>
                </a:solidFill>
                <a:latin typeface="Palatino Linotype" panose="02040502050505030304" pitchFamily="18" charset="0"/>
              </a:rPr>
              <a:t> </a:t>
            </a:r>
            <a:r>
              <a:rPr lang="en-US" sz="1100" i="1" dirty="0">
                <a:solidFill>
                  <a:srgbClr val="000000"/>
                </a:solidFill>
                <a:latin typeface="Palatino Linotype" panose="02040502050505030304" pitchFamily="18" charset="0"/>
              </a:rPr>
              <a:t>Nano Letters</a:t>
            </a:r>
            <a:r>
              <a:rPr lang="en-US" sz="1100" dirty="0">
                <a:solidFill>
                  <a:srgbClr val="000000"/>
                </a:solidFill>
                <a:latin typeface="Palatino Linotype" panose="02040502050505030304" pitchFamily="18" charset="0"/>
              </a:rPr>
              <a:t> </a:t>
            </a:r>
            <a:r>
              <a:rPr lang="en-US" sz="1100" b="1" dirty="0">
                <a:solidFill>
                  <a:srgbClr val="000000"/>
                </a:solidFill>
                <a:latin typeface="Palatino Linotype" panose="02040502050505030304" pitchFamily="18" charset="0"/>
              </a:rPr>
              <a:t>2017</a:t>
            </a:r>
            <a:r>
              <a:rPr lang="en-US" sz="1100" dirty="0">
                <a:solidFill>
                  <a:srgbClr val="000000"/>
                </a:solidFill>
                <a:latin typeface="Palatino Linotype" panose="02040502050505030304" pitchFamily="18" charset="0"/>
              </a:rPr>
              <a:t> </a:t>
            </a:r>
            <a:r>
              <a:rPr lang="en-US" sz="1100" i="1" dirty="0">
                <a:solidFill>
                  <a:srgbClr val="000000"/>
                </a:solidFill>
                <a:latin typeface="Palatino Linotype" panose="02040502050505030304" pitchFamily="18" charset="0"/>
              </a:rPr>
              <a:t>17</a:t>
            </a:r>
            <a:r>
              <a:rPr lang="en-US" sz="1100" dirty="0">
                <a:solidFill>
                  <a:srgbClr val="000000"/>
                </a:solidFill>
                <a:latin typeface="Palatino Linotype" panose="02040502050505030304" pitchFamily="18" charset="0"/>
              </a:rPr>
              <a:t> (6), 3458-3464</a:t>
            </a:r>
          </a:p>
        </p:txBody>
      </p:sp>
    </p:spTree>
    <p:extLst>
      <p:ext uri="{BB962C8B-B14F-4D97-AF65-F5344CB8AC3E}">
        <p14:creationId xmlns:p14="http://schemas.microsoft.com/office/powerpoint/2010/main" val="3244608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744152-B133-40A9-AA8F-889D454F8CA0}"/>
              </a:ext>
            </a:extLst>
          </p:cNvPr>
          <p:cNvSpPr>
            <a:spLocks noGrp="1"/>
          </p:cNvSpPr>
          <p:nvPr>
            <p:ph type="sldNum" sz="quarter" idx="12"/>
          </p:nvPr>
        </p:nvSpPr>
        <p:spPr/>
        <p:txBody>
          <a:bodyPr/>
          <a:lstStyle/>
          <a:p>
            <a:fld id="{BAF8AEF4-E34B-4A88-8A9B-B4D1D0216C8A}" type="slidenum">
              <a:rPr lang="en-US" smtClean="0"/>
              <a:t>24</a:t>
            </a:fld>
            <a:endParaRPr lang="en-US"/>
          </a:p>
        </p:txBody>
      </p:sp>
      <p:pic>
        <p:nvPicPr>
          <p:cNvPr id="5" name="Picture 4">
            <a:extLst>
              <a:ext uri="{FF2B5EF4-FFF2-40B4-BE49-F238E27FC236}">
                <a16:creationId xmlns:a16="http://schemas.microsoft.com/office/drawing/2014/main" id="{F4488268-94E6-44CF-8C56-C7663DD91A0C}"/>
              </a:ext>
            </a:extLst>
          </p:cNvPr>
          <p:cNvPicPr>
            <a:picLocks noChangeAspect="1"/>
          </p:cNvPicPr>
          <p:nvPr/>
        </p:nvPicPr>
        <p:blipFill>
          <a:blip r:embed="rId2"/>
          <a:stretch>
            <a:fillRect/>
          </a:stretch>
        </p:blipFill>
        <p:spPr>
          <a:xfrm>
            <a:off x="2632205" y="893440"/>
            <a:ext cx="6431896" cy="4543634"/>
          </a:xfrm>
          <a:prstGeom prst="rect">
            <a:avLst/>
          </a:prstGeom>
        </p:spPr>
      </p:pic>
      <p:sp>
        <p:nvSpPr>
          <p:cNvPr id="6" name="Title 1">
            <a:extLst>
              <a:ext uri="{FF2B5EF4-FFF2-40B4-BE49-F238E27FC236}">
                <a16:creationId xmlns:a16="http://schemas.microsoft.com/office/drawing/2014/main" id="{58BFDFD9-5FC4-46DC-BE9C-29C3B41F8F39}"/>
              </a:ext>
            </a:extLst>
          </p:cNvPr>
          <p:cNvSpPr txBox="1">
            <a:spLocks/>
          </p:cNvSpPr>
          <p:nvPr/>
        </p:nvSpPr>
        <p:spPr>
          <a:xfrm>
            <a:off x="0" y="-11893"/>
            <a:ext cx="12192000" cy="822230"/>
          </a:xfrm>
          <a:prstGeom prst="rect">
            <a:avLst/>
          </a:prstGeom>
          <a:solidFill>
            <a:schemeClr val="accent4">
              <a:lumMod val="40000"/>
              <a:lumOff val="6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1">
                    <a:lumMod val="50000"/>
                  </a:schemeClr>
                </a:solidFill>
                <a:latin typeface="Palatino Linotype" panose="02040502050505030304" pitchFamily="18" charset="0"/>
                <a:cs typeface="Times New Roman" panose="02020603050405020304" pitchFamily="18" charset="0"/>
              </a:rPr>
              <a:t>NSOM application: Resonance light guiding in 1-D photonic crystal</a:t>
            </a:r>
          </a:p>
        </p:txBody>
      </p:sp>
      <p:sp>
        <p:nvSpPr>
          <p:cNvPr id="2" name="Rectangle 1">
            <a:extLst>
              <a:ext uri="{FF2B5EF4-FFF2-40B4-BE49-F238E27FC236}">
                <a16:creationId xmlns:a16="http://schemas.microsoft.com/office/drawing/2014/main" id="{317EA8FA-657D-4A91-8027-1871317D734B}"/>
              </a:ext>
            </a:extLst>
          </p:cNvPr>
          <p:cNvSpPr/>
          <p:nvPr/>
        </p:nvSpPr>
        <p:spPr>
          <a:xfrm>
            <a:off x="941033" y="5520178"/>
            <a:ext cx="10768614" cy="1015663"/>
          </a:xfrm>
          <a:prstGeom prst="rect">
            <a:avLst/>
          </a:prstGeom>
        </p:spPr>
        <p:txBody>
          <a:bodyPr wrap="square">
            <a:spAutoFit/>
          </a:bodyPr>
          <a:lstStyle/>
          <a:p>
            <a:r>
              <a:rPr lang="en-US" sz="1200" dirty="0">
                <a:solidFill>
                  <a:srgbClr val="00B0F0"/>
                </a:solidFill>
                <a:latin typeface="Palatino Linotype" panose="02040502050505030304" pitchFamily="18" charset="0"/>
              </a:rPr>
              <a:t>Fig.27 :</a:t>
            </a:r>
            <a:r>
              <a:rPr lang="en-US" sz="1200" dirty="0">
                <a:latin typeface="Palatino Linotype" panose="02040502050505030304" pitchFamily="18" charset="0"/>
              </a:rPr>
              <a:t> </a:t>
            </a:r>
            <a:r>
              <a:rPr lang="en-US" sz="1200" dirty="0">
                <a:solidFill>
                  <a:srgbClr val="000000"/>
                </a:solidFill>
                <a:latin typeface="Palatino Linotype" panose="02040502050505030304" pitchFamily="18" charset="0"/>
              </a:rPr>
              <a:t>Experimental measurements illustrating propagation loss for visible </a:t>
            </a:r>
            <a:r>
              <a:rPr lang="en-US" sz="1200" b="1" dirty="0">
                <a:solidFill>
                  <a:srgbClr val="000000"/>
                </a:solidFill>
                <a:latin typeface="Palatino Linotype" panose="02040502050505030304" pitchFamily="18" charset="0"/>
              </a:rPr>
              <a:t>(</a:t>
            </a:r>
            <a:r>
              <a:rPr lang="en-US" sz="1200" b="1" dirty="0" err="1">
                <a:solidFill>
                  <a:srgbClr val="000000"/>
                </a:solidFill>
                <a:latin typeface="Palatino Linotype" panose="02040502050505030304" pitchFamily="18" charset="0"/>
              </a:rPr>
              <a:t>a,b</a:t>
            </a:r>
            <a:r>
              <a:rPr lang="en-US" sz="1200" b="1" dirty="0">
                <a:solidFill>
                  <a:srgbClr val="000000"/>
                </a:solidFill>
                <a:latin typeface="Palatino Linotype" panose="02040502050505030304" pitchFamily="18" charset="0"/>
              </a:rPr>
              <a:t>)</a:t>
            </a:r>
            <a:r>
              <a:rPr lang="en-US" sz="1200" dirty="0">
                <a:solidFill>
                  <a:srgbClr val="000000"/>
                </a:solidFill>
                <a:latin typeface="Palatino Linotype" panose="02040502050505030304" pitchFamily="18" charset="0"/>
              </a:rPr>
              <a:t> and NIR </a:t>
            </a:r>
            <a:r>
              <a:rPr lang="en-US" sz="1200" b="1" dirty="0">
                <a:solidFill>
                  <a:srgbClr val="000000"/>
                </a:solidFill>
                <a:latin typeface="Palatino Linotype" panose="02040502050505030304" pitchFamily="18" charset="0"/>
              </a:rPr>
              <a:t>(</a:t>
            </a:r>
            <a:r>
              <a:rPr lang="en-US" sz="1200" b="1" dirty="0" err="1">
                <a:solidFill>
                  <a:srgbClr val="000000"/>
                </a:solidFill>
                <a:latin typeface="Palatino Linotype" panose="02040502050505030304" pitchFamily="18" charset="0"/>
              </a:rPr>
              <a:t>c,d</a:t>
            </a:r>
            <a:r>
              <a:rPr lang="en-US" sz="1200" b="1" dirty="0">
                <a:solidFill>
                  <a:srgbClr val="000000"/>
                </a:solidFill>
                <a:latin typeface="Palatino Linotype" panose="02040502050505030304" pitchFamily="18" charset="0"/>
              </a:rPr>
              <a:t>)</a:t>
            </a:r>
            <a:r>
              <a:rPr lang="en-US" sz="1200" dirty="0">
                <a:solidFill>
                  <a:srgbClr val="000000"/>
                </a:solidFill>
                <a:latin typeface="Palatino Linotype" panose="02040502050505030304" pitchFamily="18" charset="0"/>
              </a:rPr>
              <a:t> waveguides. The experimental results from </a:t>
            </a:r>
            <a:r>
              <a:rPr lang="en-US" sz="1200" dirty="0">
                <a:solidFill>
                  <a:srgbClr val="082EFF"/>
                </a:solidFill>
                <a:latin typeface="Palatino Linotype" panose="02040502050505030304" pitchFamily="18" charset="0"/>
              </a:rPr>
              <a:t>Fig.26 </a:t>
            </a:r>
            <a:r>
              <a:rPr lang="en-US" sz="1200" dirty="0">
                <a:solidFill>
                  <a:srgbClr val="000000"/>
                </a:solidFill>
                <a:latin typeface="Palatino Linotype" panose="02040502050505030304" pitchFamily="18" charset="0"/>
              </a:rPr>
              <a:t>are plotted to determine loss as a function of wavelength. </a:t>
            </a:r>
            <a:r>
              <a:rPr lang="en-US" sz="1200" b="1" dirty="0">
                <a:solidFill>
                  <a:srgbClr val="000000"/>
                </a:solidFill>
                <a:latin typeface="Palatino Linotype" panose="02040502050505030304" pitchFamily="18" charset="0"/>
              </a:rPr>
              <a:t>(</a:t>
            </a:r>
            <a:r>
              <a:rPr lang="en-US" sz="1200" b="1" dirty="0" err="1">
                <a:solidFill>
                  <a:srgbClr val="000000"/>
                </a:solidFill>
                <a:latin typeface="Palatino Linotype" panose="02040502050505030304" pitchFamily="18" charset="0"/>
              </a:rPr>
              <a:t>a,c</a:t>
            </a:r>
            <a:r>
              <a:rPr lang="en-US" sz="1200" b="1" dirty="0">
                <a:solidFill>
                  <a:srgbClr val="000000"/>
                </a:solidFill>
                <a:latin typeface="Palatino Linotype" panose="02040502050505030304" pitchFamily="18" charset="0"/>
              </a:rPr>
              <a:t>)</a:t>
            </a:r>
            <a:r>
              <a:rPr lang="en-US" sz="1200" dirty="0">
                <a:solidFill>
                  <a:srgbClr val="000000"/>
                </a:solidFill>
                <a:latin typeface="Palatino Linotype" panose="02040502050505030304" pitchFamily="18" charset="0"/>
              </a:rPr>
              <a:t> Photon counts are plotted in </a:t>
            </a:r>
            <a:r>
              <a:rPr lang="en-US" sz="1200" dirty="0" err="1">
                <a:solidFill>
                  <a:srgbClr val="000000"/>
                </a:solidFill>
                <a:latin typeface="Palatino Linotype" panose="02040502050505030304" pitchFamily="18" charset="0"/>
              </a:rPr>
              <a:t>semilog</a:t>
            </a:r>
            <a:r>
              <a:rPr lang="en-US" sz="1200" dirty="0">
                <a:solidFill>
                  <a:srgbClr val="000000"/>
                </a:solidFill>
                <a:latin typeface="Palatino Linotype" panose="02040502050505030304" pitchFamily="18" charset="0"/>
              </a:rPr>
              <a:t> format as a function of distance from the origin for the different propagating wavelengths</a:t>
            </a:r>
            <a:r>
              <a:rPr lang="en-US" sz="1200" b="1" dirty="0">
                <a:solidFill>
                  <a:srgbClr val="000000"/>
                </a:solidFill>
                <a:latin typeface="Palatino Linotype" panose="02040502050505030304" pitchFamily="18" charset="0"/>
              </a:rPr>
              <a:t>. (</a:t>
            </a:r>
            <a:r>
              <a:rPr lang="en-US" sz="1200" b="1" dirty="0" err="1">
                <a:solidFill>
                  <a:srgbClr val="000000"/>
                </a:solidFill>
                <a:latin typeface="Palatino Linotype" panose="02040502050505030304" pitchFamily="18" charset="0"/>
              </a:rPr>
              <a:t>b,d</a:t>
            </a:r>
            <a:r>
              <a:rPr lang="en-US" sz="1200" b="1" dirty="0">
                <a:solidFill>
                  <a:srgbClr val="000000"/>
                </a:solidFill>
                <a:latin typeface="Palatino Linotype" panose="02040502050505030304" pitchFamily="18" charset="0"/>
              </a:rPr>
              <a:t>)</a:t>
            </a:r>
            <a:r>
              <a:rPr lang="en-US" sz="1200" dirty="0">
                <a:solidFill>
                  <a:srgbClr val="000000"/>
                </a:solidFill>
                <a:latin typeface="Palatino Linotype" panose="02040502050505030304" pitchFamily="18" charset="0"/>
              </a:rPr>
              <a:t> Experimental loss as a function of wavelength for the visible and NIR nanoparticle waveguides. Light at 720 nm shows a propagation loss of 34 ± 1.3 dB/mm. Light at 960 nm shows a propagation loss of 5.5 ± 0.8 dB/mm. The error bars originate from the linear regression of the data.</a:t>
            </a:r>
            <a:endParaRPr lang="en-IL" sz="1200" dirty="0">
              <a:latin typeface="Palatino Linotype" panose="02040502050505030304" pitchFamily="18" charset="0"/>
            </a:endParaRPr>
          </a:p>
        </p:txBody>
      </p:sp>
      <p:sp>
        <p:nvSpPr>
          <p:cNvPr id="7" name="Rectangle 6">
            <a:extLst>
              <a:ext uri="{FF2B5EF4-FFF2-40B4-BE49-F238E27FC236}">
                <a16:creationId xmlns:a16="http://schemas.microsoft.com/office/drawing/2014/main" id="{9D2B45F3-E4C9-4868-8A62-686A924F446C}"/>
              </a:ext>
            </a:extLst>
          </p:cNvPr>
          <p:cNvSpPr/>
          <p:nvPr/>
        </p:nvSpPr>
        <p:spPr>
          <a:xfrm>
            <a:off x="904828" y="6606059"/>
            <a:ext cx="4412896" cy="261610"/>
          </a:xfrm>
          <a:prstGeom prst="rect">
            <a:avLst/>
          </a:prstGeom>
        </p:spPr>
        <p:txBody>
          <a:bodyPr wrap="square">
            <a:spAutoFit/>
          </a:bodyPr>
          <a:lstStyle/>
          <a:p>
            <a:r>
              <a:rPr lang="en-US" sz="1100" dirty="0">
                <a:solidFill>
                  <a:srgbClr val="000000"/>
                </a:solidFill>
                <a:latin typeface="Palatino Linotype" panose="02040502050505030304" pitchFamily="18" charset="0"/>
              </a:rPr>
              <a:t>Ref:- Arseniy I. </a:t>
            </a:r>
            <a:r>
              <a:rPr lang="en-US" sz="1100" dirty="0" err="1">
                <a:solidFill>
                  <a:srgbClr val="000000"/>
                </a:solidFill>
                <a:latin typeface="Palatino Linotype" panose="02040502050505030304" pitchFamily="18" charset="0"/>
              </a:rPr>
              <a:t>Kuznetsov</a:t>
            </a:r>
            <a:r>
              <a:rPr lang="en-US" sz="1100" dirty="0">
                <a:solidFill>
                  <a:srgbClr val="000000"/>
                </a:solidFill>
                <a:latin typeface="Palatino Linotype" panose="02040502050505030304" pitchFamily="18" charset="0"/>
              </a:rPr>
              <a:t> </a:t>
            </a:r>
            <a:r>
              <a:rPr lang="en-US" sz="1100" dirty="0" err="1">
                <a:solidFill>
                  <a:srgbClr val="000000"/>
                </a:solidFill>
                <a:latin typeface="Palatino Linotype" panose="02040502050505030304" pitchFamily="18" charset="0"/>
              </a:rPr>
              <a:t>et.all</a:t>
            </a:r>
            <a:r>
              <a:rPr lang="en-US" sz="1100" dirty="0">
                <a:solidFill>
                  <a:srgbClr val="000000"/>
                </a:solidFill>
                <a:latin typeface="Palatino Linotype" panose="02040502050505030304" pitchFamily="18" charset="0"/>
              </a:rPr>
              <a:t> </a:t>
            </a:r>
            <a:r>
              <a:rPr lang="en-US" sz="1100" i="1" dirty="0">
                <a:solidFill>
                  <a:srgbClr val="000000"/>
                </a:solidFill>
                <a:latin typeface="Palatino Linotype" panose="02040502050505030304" pitchFamily="18" charset="0"/>
              </a:rPr>
              <a:t>Nano Letters</a:t>
            </a:r>
            <a:r>
              <a:rPr lang="en-US" sz="1100" dirty="0">
                <a:solidFill>
                  <a:srgbClr val="000000"/>
                </a:solidFill>
                <a:latin typeface="Palatino Linotype" panose="02040502050505030304" pitchFamily="18" charset="0"/>
              </a:rPr>
              <a:t> </a:t>
            </a:r>
            <a:r>
              <a:rPr lang="en-US" sz="1100" b="1" dirty="0">
                <a:solidFill>
                  <a:srgbClr val="000000"/>
                </a:solidFill>
                <a:latin typeface="Palatino Linotype" panose="02040502050505030304" pitchFamily="18" charset="0"/>
              </a:rPr>
              <a:t>2017</a:t>
            </a:r>
            <a:r>
              <a:rPr lang="en-US" sz="1100" dirty="0">
                <a:solidFill>
                  <a:srgbClr val="000000"/>
                </a:solidFill>
                <a:latin typeface="Palatino Linotype" panose="02040502050505030304" pitchFamily="18" charset="0"/>
              </a:rPr>
              <a:t> </a:t>
            </a:r>
            <a:r>
              <a:rPr lang="en-US" sz="1100" i="1" dirty="0">
                <a:solidFill>
                  <a:srgbClr val="000000"/>
                </a:solidFill>
                <a:latin typeface="Palatino Linotype" panose="02040502050505030304" pitchFamily="18" charset="0"/>
              </a:rPr>
              <a:t>17</a:t>
            </a:r>
            <a:r>
              <a:rPr lang="en-US" sz="1100" dirty="0">
                <a:solidFill>
                  <a:srgbClr val="000000"/>
                </a:solidFill>
                <a:latin typeface="Palatino Linotype" panose="02040502050505030304" pitchFamily="18" charset="0"/>
              </a:rPr>
              <a:t> (6), 3458-3464</a:t>
            </a:r>
          </a:p>
        </p:txBody>
      </p:sp>
    </p:spTree>
    <p:extLst>
      <p:ext uri="{BB962C8B-B14F-4D97-AF65-F5344CB8AC3E}">
        <p14:creationId xmlns:p14="http://schemas.microsoft.com/office/powerpoint/2010/main" val="842768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5A227B-6E22-4B35-908A-6E74A10B9A0C}"/>
              </a:ext>
            </a:extLst>
          </p:cNvPr>
          <p:cNvSpPr>
            <a:spLocks noGrp="1"/>
          </p:cNvSpPr>
          <p:nvPr>
            <p:ph type="sldNum" sz="quarter" idx="12"/>
          </p:nvPr>
        </p:nvSpPr>
        <p:spPr/>
        <p:txBody>
          <a:bodyPr/>
          <a:lstStyle/>
          <a:p>
            <a:fld id="{BAF8AEF4-E34B-4A88-8A9B-B4D1D0216C8A}" type="slidenum">
              <a:rPr lang="en-US" smtClean="0"/>
              <a:t>25</a:t>
            </a:fld>
            <a:endParaRPr lang="en-US"/>
          </a:p>
        </p:txBody>
      </p:sp>
      <p:pic>
        <p:nvPicPr>
          <p:cNvPr id="5" name="Picture 4">
            <a:extLst>
              <a:ext uri="{FF2B5EF4-FFF2-40B4-BE49-F238E27FC236}">
                <a16:creationId xmlns:a16="http://schemas.microsoft.com/office/drawing/2014/main" id="{CF93EFD2-C1A1-4359-A3B9-042E9C9DA9BD}"/>
              </a:ext>
            </a:extLst>
          </p:cNvPr>
          <p:cNvPicPr>
            <a:picLocks noChangeAspect="1"/>
          </p:cNvPicPr>
          <p:nvPr/>
        </p:nvPicPr>
        <p:blipFill>
          <a:blip r:embed="rId2"/>
          <a:stretch>
            <a:fillRect/>
          </a:stretch>
        </p:blipFill>
        <p:spPr>
          <a:xfrm>
            <a:off x="5740893" y="1098475"/>
            <a:ext cx="5903743" cy="4250695"/>
          </a:xfrm>
          <a:prstGeom prst="rect">
            <a:avLst/>
          </a:prstGeom>
        </p:spPr>
      </p:pic>
      <p:sp>
        <p:nvSpPr>
          <p:cNvPr id="6" name="Title 1">
            <a:extLst>
              <a:ext uri="{FF2B5EF4-FFF2-40B4-BE49-F238E27FC236}">
                <a16:creationId xmlns:a16="http://schemas.microsoft.com/office/drawing/2014/main" id="{F89B0D3A-2147-4CD0-B377-671110F3C2C4}"/>
              </a:ext>
            </a:extLst>
          </p:cNvPr>
          <p:cNvSpPr txBox="1">
            <a:spLocks/>
          </p:cNvSpPr>
          <p:nvPr/>
        </p:nvSpPr>
        <p:spPr>
          <a:xfrm>
            <a:off x="0" y="-11893"/>
            <a:ext cx="12192000" cy="822230"/>
          </a:xfrm>
          <a:prstGeom prst="rect">
            <a:avLst/>
          </a:prstGeom>
          <a:solidFill>
            <a:schemeClr val="accent4">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1">
                    <a:lumMod val="50000"/>
                  </a:schemeClr>
                </a:solidFill>
                <a:latin typeface="Times New Roman" panose="02020603050405020304" pitchFamily="18" charset="0"/>
                <a:cs typeface="Times New Roman" panose="02020603050405020304" pitchFamily="18" charset="0"/>
              </a:rPr>
              <a:t>NSOM application: Resonance light guiding in 1-D photonic crystal </a:t>
            </a:r>
          </a:p>
        </p:txBody>
      </p:sp>
      <p:sp>
        <p:nvSpPr>
          <p:cNvPr id="7" name="Rectangle 6">
            <a:extLst>
              <a:ext uri="{FF2B5EF4-FFF2-40B4-BE49-F238E27FC236}">
                <a16:creationId xmlns:a16="http://schemas.microsoft.com/office/drawing/2014/main" id="{C4740541-F8F5-4A01-9291-3CBD39390C45}"/>
              </a:ext>
            </a:extLst>
          </p:cNvPr>
          <p:cNvSpPr/>
          <p:nvPr/>
        </p:nvSpPr>
        <p:spPr>
          <a:xfrm>
            <a:off x="904828" y="6606059"/>
            <a:ext cx="4412896" cy="261610"/>
          </a:xfrm>
          <a:prstGeom prst="rect">
            <a:avLst/>
          </a:prstGeom>
        </p:spPr>
        <p:txBody>
          <a:bodyPr wrap="square">
            <a:spAutoFit/>
          </a:bodyPr>
          <a:lstStyle/>
          <a:p>
            <a:r>
              <a:rPr lang="en-US" sz="1100" dirty="0">
                <a:solidFill>
                  <a:srgbClr val="000000"/>
                </a:solidFill>
                <a:latin typeface="Palatino Linotype" panose="02040502050505030304" pitchFamily="18" charset="0"/>
              </a:rPr>
              <a:t>Ref:- Arseniy I. </a:t>
            </a:r>
            <a:r>
              <a:rPr lang="en-US" sz="1100" dirty="0" err="1">
                <a:solidFill>
                  <a:srgbClr val="000000"/>
                </a:solidFill>
                <a:latin typeface="Palatino Linotype" panose="02040502050505030304" pitchFamily="18" charset="0"/>
              </a:rPr>
              <a:t>Kuznetsov</a:t>
            </a:r>
            <a:r>
              <a:rPr lang="en-US" sz="1100" dirty="0">
                <a:solidFill>
                  <a:srgbClr val="000000"/>
                </a:solidFill>
                <a:latin typeface="Palatino Linotype" panose="02040502050505030304" pitchFamily="18" charset="0"/>
              </a:rPr>
              <a:t> </a:t>
            </a:r>
            <a:r>
              <a:rPr lang="en-US" sz="1100" dirty="0" err="1">
                <a:solidFill>
                  <a:srgbClr val="000000"/>
                </a:solidFill>
                <a:latin typeface="Palatino Linotype" panose="02040502050505030304" pitchFamily="18" charset="0"/>
              </a:rPr>
              <a:t>et.all</a:t>
            </a:r>
            <a:r>
              <a:rPr lang="en-US" sz="1100" dirty="0">
                <a:solidFill>
                  <a:srgbClr val="000000"/>
                </a:solidFill>
                <a:latin typeface="Palatino Linotype" panose="02040502050505030304" pitchFamily="18" charset="0"/>
              </a:rPr>
              <a:t> </a:t>
            </a:r>
            <a:r>
              <a:rPr lang="en-US" sz="1100" i="1" dirty="0">
                <a:solidFill>
                  <a:srgbClr val="000000"/>
                </a:solidFill>
                <a:latin typeface="Palatino Linotype" panose="02040502050505030304" pitchFamily="18" charset="0"/>
              </a:rPr>
              <a:t>Nano Letters</a:t>
            </a:r>
            <a:r>
              <a:rPr lang="en-US" sz="1100" dirty="0">
                <a:solidFill>
                  <a:srgbClr val="000000"/>
                </a:solidFill>
                <a:latin typeface="Palatino Linotype" panose="02040502050505030304" pitchFamily="18" charset="0"/>
              </a:rPr>
              <a:t> </a:t>
            </a:r>
            <a:r>
              <a:rPr lang="en-US" sz="1100" b="1" dirty="0">
                <a:solidFill>
                  <a:srgbClr val="000000"/>
                </a:solidFill>
                <a:latin typeface="Palatino Linotype" panose="02040502050505030304" pitchFamily="18" charset="0"/>
              </a:rPr>
              <a:t>2017</a:t>
            </a:r>
            <a:r>
              <a:rPr lang="en-US" sz="1100" dirty="0">
                <a:solidFill>
                  <a:srgbClr val="000000"/>
                </a:solidFill>
                <a:latin typeface="Palatino Linotype" panose="02040502050505030304" pitchFamily="18" charset="0"/>
              </a:rPr>
              <a:t> </a:t>
            </a:r>
            <a:r>
              <a:rPr lang="en-US" sz="1100" i="1" dirty="0">
                <a:solidFill>
                  <a:srgbClr val="000000"/>
                </a:solidFill>
                <a:latin typeface="Palatino Linotype" panose="02040502050505030304" pitchFamily="18" charset="0"/>
              </a:rPr>
              <a:t>17</a:t>
            </a:r>
            <a:r>
              <a:rPr lang="en-US" sz="1100" dirty="0">
                <a:solidFill>
                  <a:srgbClr val="000000"/>
                </a:solidFill>
                <a:latin typeface="Palatino Linotype" panose="02040502050505030304" pitchFamily="18" charset="0"/>
              </a:rPr>
              <a:t> (6), 3458-3464</a:t>
            </a:r>
          </a:p>
        </p:txBody>
      </p:sp>
      <p:sp>
        <p:nvSpPr>
          <p:cNvPr id="2" name="Rectangle 1">
            <a:extLst>
              <a:ext uri="{FF2B5EF4-FFF2-40B4-BE49-F238E27FC236}">
                <a16:creationId xmlns:a16="http://schemas.microsoft.com/office/drawing/2014/main" id="{69973884-4BA6-4513-845C-6CC0E89AF045}"/>
              </a:ext>
            </a:extLst>
          </p:cNvPr>
          <p:cNvSpPr/>
          <p:nvPr/>
        </p:nvSpPr>
        <p:spPr>
          <a:xfrm>
            <a:off x="993189" y="5349170"/>
            <a:ext cx="10787479" cy="1015663"/>
          </a:xfrm>
          <a:prstGeom prst="rect">
            <a:avLst/>
          </a:prstGeom>
        </p:spPr>
        <p:txBody>
          <a:bodyPr wrap="square">
            <a:spAutoFit/>
          </a:bodyPr>
          <a:lstStyle/>
          <a:p>
            <a:r>
              <a:rPr lang="en-US" sz="1200" dirty="0">
                <a:solidFill>
                  <a:srgbClr val="00B0F0"/>
                </a:solidFill>
                <a:latin typeface="Palatino Linotype" panose="02040502050505030304" pitchFamily="18" charset="0"/>
              </a:rPr>
              <a:t>Fig.28 </a:t>
            </a:r>
            <a:r>
              <a:rPr lang="en-US" sz="1200" dirty="0">
                <a:latin typeface="Palatino Linotype" panose="02040502050505030304" pitchFamily="18" charset="0"/>
              </a:rPr>
              <a:t>:Waveguide field profiles for the 150 nm silicon nanoparticle chain at 720 nm wavelength. </a:t>
            </a:r>
            <a:r>
              <a:rPr lang="en-US" sz="1200" b="1" dirty="0">
                <a:latin typeface="Palatino Linotype" panose="02040502050505030304" pitchFamily="18" charset="0"/>
              </a:rPr>
              <a:t>(a−c)</a:t>
            </a:r>
            <a:r>
              <a:rPr lang="en-US" sz="1200" dirty="0">
                <a:latin typeface="Palatino Linotype" panose="02040502050505030304" pitchFamily="18" charset="0"/>
              </a:rPr>
              <a:t> Experimental NSOM data illustrating an XY mapping of 10 unit cells a distance of 400 </a:t>
            </a:r>
            <a:r>
              <a:rPr lang="en-US" sz="1200" dirty="0" err="1">
                <a:latin typeface="Palatino Linotype" panose="02040502050505030304" pitchFamily="18" charset="0"/>
              </a:rPr>
              <a:t>μm</a:t>
            </a:r>
            <a:r>
              <a:rPr lang="en-US" sz="1200" dirty="0">
                <a:latin typeface="Palatino Linotype" panose="02040502050505030304" pitchFamily="18" charset="0"/>
              </a:rPr>
              <a:t> away from the line origin showing an NSOM signal intensity map </a:t>
            </a:r>
            <a:r>
              <a:rPr lang="en-US" sz="1200" b="1" dirty="0">
                <a:latin typeface="Palatino Linotype" panose="02040502050505030304" pitchFamily="18" charset="0"/>
              </a:rPr>
              <a:t>(a)</a:t>
            </a:r>
            <a:r>
              <a:rPr lang="en-US" sz="1200" dirty="0">
                <a:latin typeface="Palatino Linotype" panose="02040502050505030304" pitchFamily="18" charset="0"/>
              </a:rPr>
              <a:t> along with cross sections orthogonal </a:t>
            </a:r>
            <a:r>
              <a:rPr lang="en-US" sz="1200" b="1" dirty="0">
                <a:latin typeface="Palatino Linotype" panose="02040502050505030304" pitchFamily="18" charset="0"/>
              </a:rPr>
              <a:t>(b)</a:t>
            </a:r>
            <a:r>
              <a:rPr lang="en-US" sz="1200" dirty="0">
                <a:latin typeface="Palatino Linotype" panose="02040502050505030304" pitchFamily="18" charset="0"/>
              </a:rPr>
              <a:t> and parallel </a:t>
            </a:r>
            <a:r>
              <a:rPr lang="en-US" sz="1200" b="1" dirty="0">
                <a:latin typeface="Palatino Linotype" panose="02040502050505030304" pitchFamily="18" charset="0"/>
              </a:rPr>
              <a:t>(c)</a:t>
            </a:r>
            <a:r>
              <a:rPr lang="en-US" sz="1200" dirty="0">
                <a:latin typeface="Palatino Linotype" panose="02040502050505030304" pitchFamily="18" charset="0"/>
              </a:rPr>
              <a:t> to the chain as marked on the map. </a:t>
            </a:r>
            <a:r>
              <a:rPr lang="en-US" sz="1200" b="1" dirty="0">
                <a:latin typeface="Palatino Linotype" panose="02040502050505030304" pitchFamily="18" charset="0"/>
              </a:rPr>
              <a:t>(d−f)</a:t>
            </a:r>
            <a:r>
              <a:rPr lang="en-US" sz="1200" dirty="0">
                <a:latin typeface="Palatino Linotype" panose="02040502050505030304" pitchFamily="18" charset="0"/>
              </a:rPr>
              <a:t> Numerical simulation data of 10 unit cells showing H field modulus map </a:t>
            </a:r>
            <a:r>
              <a:rPr lang="en-US" sz="1200" b="1" dirty="0">
                <a:latin typeface="Palatino Linotype" panose="02040502050505030304" pitchFamily="18" charset="0"/>
              </a:rPr>
              <a:t>(d)</a:t>
            </a:r>
            <a:r>
              <a:rPr lang="en-US" sz="1200" dirty="0">
                <a:latin typeface="Palatino Linotype" panose="02040502050505030304" pitchFamily="18" charset="0"/>
              </a:rPr>
              <a:t> along with cross sections orthogonal </a:t>
            </a:r>
            <a:r>
              <a:rPr lang="en-US" sz="1200" b="1" dirty="0">
                <a:latin typeface="Palatino Linotype" panose="02040502050505030304" pitchFamily="18" charset="0"/>
              </a:rPr>
              <a:t>(e)</a:t>
            </a:r>
            <a:r>
              <a:rPr lang="en-US" sz="1200" dirty="0">
                <a:latin typeface="Palatino Linotype" panose="02040502050505030304" pitchFamily="18" charset="0"/>
              </a:rPr>
              <a:t> and parallel </a:t>
            </a:r>
            <a:r>
              <a:rPr lang="en-US" sz="1200" b="1" dirty="0">
                <a:latin typeface="Palatino Linotype" panose="02040502050505030304" pitchFamily="18" charset="0"/>
              </a:rPr>
              <a:t>(f)</a:t>
            </a:r>
            <a:r>
              <a:rPr lang="en-US" sz="1200" dirty="0">
                <a:latin typeface="Palatino Linotype" panose="02040502050505030304" pitchFamily="18" charset="0"/>
              </a:rPr>
              <a:t> to the chain as marked on the field map. The fields are taken 20 nm above the structures. The scale bars in </a:t>
            </a:r>
            <a:r>
              <a:rPr lang="en-US" sz="1200" b="1" dirty="0">
                <a:latin typeface="Palatino Linotype" panose="02040502050505030304" pitchFamily="18" charset="0"/>
              </a:rPr>
              <a:t>(</a:t>
            </a:r>
            <a:r>
              <a:rPr lang="en-US" sz="1200" b="1" dirty="0" err="1">
                <a:latin typeface="Palatino Linotype" panose="02040502050505030304" pitchFamily="18" charset="0"/>
              </a:rPr>
              <a:t>a,d</a:t>
            </a:r>
            <a:r>
              <a:rPr lang="en-US" sz="1200" b="1" dirty="0">
                <a:latin typeface="Palatino Linotype" panose="02040502050505030304" pitchFamily="18" charset="0"/>
              </a:rPr>
              <a:t>)</a:t>
            </a:r>
            <a:r>
              <a:rPr lang="en-US" sz="1200" dirty="0">
                <a:latin typeface="Palatino Linotype" panose="02040502050505030304" pitchFamily="18" charset="0"/>
              </a:rPr>
              <a:t> are 400 nm and the position of the particles indicated in gray in </a:t>
            </a:r>
            <a:r>
              <a:rPr lang="en-US" sz="1200" b="1" dirty="0">
                <a:latin typeface="Palatino Linotype" panose="02040502050505030304" pitchFamily="18" charset="0"/>
              </a:rPr>
              <a:t>(</a:t>
            </a:r>
            <a:r>
              <a:rPr lang="en-US" sz="1200" b="1" dirty="0" err="1">
                <a:latin typeface="Palatino Linotype" panose="02040502050505030304" pitchFamily="18" charset="0"/>
              </a:rPr>
              <a:t>b,c</a:t>
            </a:r>
            <a:r>
              <a:rPr lang="en-US" sz="1200" b="1" dirty="0">
                <a:latin typeface="Palatino Linotype" panose="02040502050505030304" pitchFamily="18" charset="0"/>
              </a:rPr>
              <a:t>)</a:t>
            </a:r>
            <a:r>
              <a:rPr lang="en-US" sz="1200" dirty="0">
                <a:latin typeface="Palatino Linotype" panose="02040502050505030304" pitchFamily="18" charset="0"/>
              </a:rPr>
              <a:t> and </a:t>
            </a:r>
            <a:r>
              <a:rPr lang="en-US" sz="1200" b="1" dirty="0">
                <a:latin typeface="Palatino Linotype" panose="02040502050505030304" pitchFamily="18" charset="0"/>
              </a:rPr>
              <a:t>(</a:t>
            </a:r>
            <a:r>
              <a:rPr lang="en-US" sz="1200" b="1" dirty="0" err="1">
                <a:latin typeface="Palatino Linotype" panose="02040502050505030304" pitchFamily="18" charset="0"/>
              </a:rPr>
              <a:t>d,e</a:t>
            </a:r>
            <a:r>
              <a:rPr lang="en-US" sz="1200" b="1" dirty="0">
                <a:latin typeface="Palatino Linotype" panose="02040502050505030304" pitchFamily="18" charset="0"/>
              </a:rPr>
              <a:t>)</a:t>
            </a:r>
            <a:r>
              <a:rPr lang="en-US" sz="1200" dirty="0">
                <a:latin typeface="Palatino Linotype" panose="02040502050505030304" pitchFamily="18" charset="0"/>
              </a:rPr>
              <a:t>.</a:t>
            </a:r>
            <a:endParaRPr lang="en-IL" sz="1200" dirty="0">
              <a:latin typeface="Palatino Linotype" panose="02040502050505030304" pitchFamily="18" charset="0"/>
            </a:endParaRPr>
          </a:p>
        </p:txBody>
      </p:sp>
      <p:sp>
        <p:nvSpPr>
          <p:cNvPr id="3" name="Rectangle 2">
            <a:extLst>
              <a:ext uri="{FF2B5EF4-FFF2-40B4-BE49-F238E27FC236}">
                <a16:creationId xmlns:a16="http://schemas.microsoft.com/office/drawing/2014/main" id="{98033004-7DB6-43FB-A956-104AF883739F}"/>
              </a:ext>
            </a:extLst>
          </p:cNvPr>
          <p:cNvSpPr/>
          <p:nvPr/>
        </p:nvSpPr>
        <p:spPr>
          <a:xfrm>
            <a:off x="100797" y="1137626"/>
            <a:ext cx="5504064" cy="3970318"/>
          </a:xfrm>
          <a:prstGeom prst="rect">
            <a:avLst/>
          </a:prstGeom>
        </p:spPr>
        <p:txBody>
          <a:bodyPr wrap="square">
            <a:spAutoFit/>
          </a:bodyPr>
          <a:lstStyle/>
          <a:p>
            <a:pPr marL="285750" indent="-285750" algn="just">
              <a:buFont typeface="Wingdings" panose="05000000000000000000" pitchFamily="2" charset="2"/>
              <a:buChar char="q"/>
            </a:pPr>
            <a:r>
              <a:rPr lang="en-US" sz="1400" dirty="0">
                <a:solidFill>
                  <a:srgbClr val="000000"/>
                </a:solidFill>
                <a:latin typeface="Palatino Linotype" panose="02040502050505030304" pitchFamily="18" charset="0"/>
              </a:rPr>
              <a:t>Conclusion:</a:t>
            </a:r>
          </a:p>
          <a:p>
            <a:pPr algn="just"/>
            <a:endParaRPr lang="en-US" sz="1400" dirty="0">
              <a:solidFill>
                <a:srgbClr val="000000"/>
              </a:solidFill>
              <a:latin typeface="Palatino Linotype" panose="02040502050505030304" pitchFamily="18" charset="0"/>
            </a:endParaRPr>
          </a:p>
          <a:p>
            <a:pPr marL="285750" indent="-285750" algn="just">
              <a:buFont typeface="Wingdings" panose="05000000000000000000" pitchFamily="2" charset="2"/>
              <a:buChar char="Ø"/>
            </a:pPr>
            <a:r>
              <a:rPr lang="en-US" sz="1400" dirty="0">
                <a:solidFill>
                  <a:srgbClr val="000000"/>
                </a:solidFill>
                <a:latin typeface="Palatino Linotype" panose="02040502050505030304" pitchFamily="18" charset="0"/>
              </a:rPr>
              <a:t>The dominant, resonant mode of the visible wavelength chain (taken at 720 nm) is illustrated in Figure 28 via experimental (Figure 28a−c) and numerical (Figure 28d−f) field maps with associated cross section plots</a:t>
            </a:r>
          </a:p>
          <a:p>
            <a:pPr marL="285750" indent="-285750" algn="just">
              <a:buFont typeface="Wingdings" panose="05000000000000000000" pitchFamily="2" charset="2"/>
              <a:buChar char="Ø"/>
            </a:pPr>
            <a:endParaRPr lang="en-US" sz="1400" dirty="0">
              <a:latin typeface="Palatino Linotype" panose="02040502050505030304" pitchFamily="18" charset="0"/>
            </a:endParaRPr>
          </a:p>
          <a:p>
            <a:pPr marL="285750" indent="-285750" algn="just">
              <a:buFont typeface="Wingdings" panose="05000000000000000000" pitchFamily="2" charset="2"/>
              <a:buChar char="Ø"/>
            </a:pPr>
            <a:r>
              <a:rPr lang="en-US" sz="1400" dirty="0">
                <a:latin typeface="Palatino Linotype" panose="02040502050505030304" pitchFamily="18" charset="0"/>
              </a:rPr>
              <a:t>This work demonstrates subwavelength confined waveguiding at distances over 500 </a:t>
            </a:r>
            <a:r>
              <a:rPr lang="en-US" sz="1400" dirty="0" err="1">
                <a:latin typeface="Palatino Linotype" panose="02040502050505030304" pitchFamily="18" charset="0"/>
              </a:rPr>
              <a:t>μm</a:t>
            </a:r>
            <a:r>
              <a:rPr lang="en-US" sz="1400" dirty="0">
                <a:latin typeface="Palatino Linotype" panose="02040502050505030304" pitchFamily="18" charset="0"/>
              </a:rPr>
              <a:t> with visible and NIR light. This most fundamental property can be expanded to create a new class of devices, offering control of light on the subwavelength scale without the high losses associated with metal-based </a:t>
            </a:r>
            <a:r>
              <a:rPr lang="en-US" sz="1400" dirty="0" err="1">
                <a:latin typeface="Palatino Linotype" panose="02040502050505030304" pitchFamily="18" charset="0"/>
              </a:rPr>
              <a:t>nanophotonics</a:t>
            </a:r>
            <a:r>
              <a:rPr lang="en-US" sz="1400" dirty="0">
                <a:latin typeface="Palatino Linotype" panose="02040502050505030304" pitchFamily="18" charset="0"/>
              </a:rPr>
              <a:t> and more compact than traditional integrated waveguides.</a:t>
            </a:r>
          </a:p>
          <a:p>
            <a:pPr algn="just"/>
            <a:endParaRPr lang="en-US" sz="1400" dirty="0">
              <a:solidFill>
                <a:srgbClr val="000000"/>
              </a:solidFill>
              <a:latin typeface="Palatino Linotype" panose="02040502050505030304" pitchFamily="18" charset="0"/>
            </a:endParaRPr>
          </a:p>
          <a:p>
            <a:pPr marL="285750" indent="-285750" algn="just">
              <a:buFont typeface="Wingdings" panose="05000000000000000000" pitchFamily="2" charset="2"/>
              <a:buChar char="Ø"/>
            </a:pPr>
            <a:r>
              <a:rPr lang="en-US" sz="1400" dirty="0">
                <a:latin typeface="Palatino Linotype" panose="02040502050505030304" pitchFamily="18" charset="0"/>
              </a:rPr>
              <a:t>High-field enhancement at the resonance wavelength and slow-light behavior can be taken advantage of for on-chip sensing and laser devices</a:t>
            </a:r>
            <a:endParaRPr lang="en-US" sz="1400" dirty="0">
              <a:solidFill>
                <a:srgbClr val="000000"/>
              </a:solidFill>
              <a:latin typeface="Palatino Linotype" panose="02040502050505030304" pitchFamily="18" charset="0"/>
            </a:endParaRPr>
          </a:p>
        </p:txBody>
      </p:sp>
    </p:spTree>
    <p:extLst>
      <p:ext uri="{BB962C8B-B14F-4D97-AF65-F5344CB8AC3E}">
        <p14:creationId xmlns:p14="http://schemas.microsoft.com/office/powerpoint/2010/main" val="910344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48"/>
            <a:ext cx="12192000" cy="808582"/>
          </a:xfrm>
          <a:solidFill>
            <a:schemeClr val="accent4">
              <a:lumMod val="40000"/>
              <a:lumOff val="60000"/>
            </a:schemeClr>
          </a:solidFill>
        </p:spPr>
        <p:txBody>
          <a:bodyPr>
            <a:normAutofit/>
          </a:bodyPr>
          <a:lstStyle/>
          <a:p>
            <a:pPr algn="ctr"/>
            <a:r>
              <a:rPr lang="en-US" sz="3200" b="1" dirty="0">
                <a:solidFill>
                  <a:schemeClr val="accent5">
                    <a:lumMod val="50000"/>
                  </a:schemeClr>
                </a:solidFill>
                <a:latin typeface="Palatino Linotype" panose="02040502050505030304" pitchFamily="18" charset="0"/>
                <a:cs typeface="Times New Roman" panose="02020603050405020304" pitchFamily="18" charset="0"/>
              </a:rPr>
              <a:t>Conclusion: NSOM Analysis and Application </a:t>
            </a:r>
          </a:p>
        </p:txBody>
      </p:sp>
      <p:sp>
        <p:nvSpPr>
          <p:cNvPr id="4" name="Content Placeholder 3"/>
          <p:cNvSpPr>
            <a:spLocks noGrp="1"/>
          </p:cNvSpPr>
          <p:nvPr>
            <p:ph idx="1"/>
          </p:nvPr>
        </p:nvSpPr>
        <p:spPr>
          <a:xfrm>
            <a:off x="647131" y="1552097"/>
            <a:ext cx="10515600" cy="2558264"/>
          </a:xfrm>
        </p:spPr>
        <p:txBody>
          <a:bodyPr>
            <a:normAutofit/>
          </a:bodyPr>
          <a:lstStyle/>
          <a:p>
            <a:r>
              <a:rPr lang="en-US" sz="2000" dirty="0">
                <a:solidFill>
                  <a:schemeClr val="accent1">
                    <a:lumMod val="50000"/>
                  </a:schemeClr>
                </a:solidFill>
                <a:latin typeface="Palatino Linotype" panose="02040502050505030304" pitchFamily="18" charset="0"/>
                <a:cs typeface="Times New Roman" panose="02020603050405020304" pitchFamily="18" charset="0"/>
              </a:rPr>
              <a:t>Change in index of refraction</a:t>
            </a:r>
          </a:p>
          <a:p>
            <a:r>
              <a:rPr lang="en-US" sz="2000" dirty="0">
                <a:solidFill>
                  <a:schemeClr val="accent1">
                    <a:lumMod val="50000"/>
                  </a:schemeClr>
                </a:solidFill>
                <a:latin typeface="Palatino Linotype" panose="02040502050505030304" pitchFamily="18" charset="0"/>
                <a:cs typeface="Times New Roman" panose="02020603050405020304" pitchFamily="18" charset="0"/>
              </a:rPr>
              <a:t>Change in reflectivity, Polarization and transparency</a:t>
            </a:r>
          </a:p>
          <a:p>
            <a:r>
              <a:rPr lang="en-US" sz="2000" dirty="0">
                <a:solidFill>
                  <a:schemeClr val="accent1">
                    <a:lumMod val="50000"/>
                  </a:schemeClr>
                </a:solidFill>
                <a:latin typeface="Palatino Linotype" panose="02040502050505030304" pitchFamily="18" charset="0"/>
                <a:cs typeface="Times New Roman" panose="02020603050405020304" pitchFamily="18" charset="0"/>
              </a:rPr>
              <a:t>Magnetic properties, which can change its optical properties</a:t>
            </a:r>
          </a:p>
          <a:p>
            <a:r>
              <a:rPr lang="en-US" sz="2000" dirty="0">
                <a:solidFill>
                  <a:schemeClr val="accent1">
                    <a:lumMod val="50000"/>
                  </a:schemeClr>
                </a:solidFill>
                <a:latin typeface="Palatino Linotype" panose="02040502050505030304" pitchFamily="18" charset="0"/>
                <a:cs typeface="Times New Roman" panose="02020603050405020304" pitchFamily="18" charset="0"/>
              </a:rPr>
              <a:t>Stress at certain point of the sample that changes its optical properties</a:t>
            </a:r>
          </a:p>
          <a:p>
            <a:r>
              <a:rPr lang="en-US" sz="2000" dirty="0">
                <a:solidFill>
                  <a:schemeClr val="accent1">
                    <a:lumMod val="50000"/>
                  </a:schemeClr>
                </a:solidFill>
                <a:latin typeface="Palatino Linotype" panose="02040502050505030304" pitchFamily="18" charset="0"/>
                <a:cs typeface="Times New Roman" panose="02020603050405020304" pitchFamily="18" charset="0"/>
              </a:rPr>
              <a:t>Fluorescent molecules</a:t>
            </a:r>
          </a:p>
          <a:p>
            <a:r>
              <a:rPr lang="en-US" sz="2000" dirty="0">
                <a:solidFill>
                  <a:schemeClr val="accent1">
                    <a:lumMod val="50000"/>
                  </a:schemeClr>
                </a:solidFill>
                <a:latin typeface="Palatino Linotype" panose="02040502050505030304" pitchFamily="18" charset="0"/>
                <a:cs typeface="Times New Roman" panose="02020603050405020304" pitchFamily="18" charset="0"/>
              </a:rPr>
              <a:t>Molecules excited through a Raman shift or other effects</a:t>
            </a:r>
          </a:p>
        </p:txBody>
      </p:sp>
      <p:sp>
        <p:nvSpPr>
          <p:cNvPr id="3" name="TextBox 2"/>
          <p:cNvSpPr txBox="1"/>
          <p:nvPr/>
        </p:nvSpPr>
        <p:spPr>
          <a:xfrm>
            <a:off x="2565779" y="1992573"/>
            <a:ext cx="237566" cy="369332"/>
          </a:xfrm>
          <a:prstGeom prst="rect">
            <a:avLst/>
          </a:prstGeom>
          <a:noFill/>
        </p:spPr>
        <p:txBody>
          <a:bodyPr wrap="none" rtlCol="0">
            <a:spAutoFit/>
          </a:bodyPr>
          <a:lstStyle/>
          <a:p>
            <a:r>
              <a:rPr lang="en-US" dirty="0"/>
              <a:t> </a:t>
            </a:r>
          </a:p>
        </p:txBody>
      </p:sp>
      <p:sp>
        <p:nvSpPr>
          <p:cNvPr id="5" name="TextBox 4"/>
          <p:cNvSpPr txBox="1"/>
          <p:nvPr/>
        </p:nvSpPr>
        <p:spPr>
          <a:xfrm>
            <a:off x="313899" y="1007441"/>
            <a:ext cx="8752717" cy="461665"/>
          </a:xfrm>
          <a:prstGeom prst="rect">
            <a:avLst/>
          </a:prstGeom>
          <a:noFill/>
        </p:spPr>
        <p:txBody>
          <a:bodyPr wrap="none" rtlCol="0">
            <a:spAutoFit/>
          </a:bodyPr>
          <a:lstStyle/>
          <a:p>
            <a:pPr marL="457200" indent="-457200">
              <a:buFont typeface="Wingdings" panose="05000000000000000000" pitchFamily="2" charset="2"/>
              <a:buChar char="Ø"/>
            </a:pPr>
            <a:r>
              <a:rPr lang="en-US" sz="2400" dirty="0">
                <a:solidFill>
                  <a:srgbClr val="FF0000"/>
                </a:solidFill>
                <a:latin typeface="Palatino Linotype" panose="02040502050505030304" pitchFamily="18" charset="0"/>
                <a:cs typeface="Times New Roman" panose="02020603050405020304" pitchFamily="18" charset="0"/>
              </a:rPr>
              <a:t>The final image produced by NSOM can be used to analyze</a:t>
            </a:r>
          </a:p>
        </p:txBody>
      </p:sp>
      <p:sp>
        <p:nvSpPr>
          <p:cNvPr id="7" name="TextBox 6"/>
          <p:cNvSpPr txBox="1"/>
          <p:nvPr/>
        </p:nvSpPr>
        <p:spPr>
          <a:xfrm>
            <a:off x="567232" y="4655017"/>
            <a:ext cx="9817111" cy="1631216"/>
          </a:xfrm>
          <a:prstGeom prst="rect">
            <a:avLst/>
          </a:prstGeom>
          <a:noFill/>
        </p:spPr>
        <p:txBody>
          <a:bodyPr wrap="none" rtlCol="0">
            <a:spAutoFit/>
          </a:bodyPr>
          <a:lstStyle/>
          <a:p>
            <a:pPr marL="457200" indent="-457200">
              <a:buFont typeface="Wingdings" panose="05000000000000000000" pitchFamily="2" charset="2"/>
              <a:buChar char="Ø"/>
            </a:pPr>
            <a:r>
              <a:rPr lang="en-US" sz="2000" dirty="0">
                <a:solidFill>
                  <a:schemeClr val="accent6">
                    <a:lumMod val="50000"/>
                  </a:schemeClr>
                </a:solidFill>
                <a:latin typeface="Palatino Linotype" panose="02040502050505030304" pitchFamily="18" charset="0"/>
                <a:cs typeface="Times New Roman" panose="02020603050405020304" pitchFamily="18" charset="0"/>
              </a:rPr>
              <a:t>In Nanotechnology research</a:t>
            </a:r>
          </a:p>
          <a:p>
            <a:pPr marL="457200" indent="-457200">
              <a:buFont typeface="Wingdings" panose="05000000000000000000" pitchFamily="2" charset="2"/>
              <a:buChar char="Ø"/>
            </a:pPr>
            <a:r>
              <a:rPr lang="en-US" sz="2000" dirty="0">
                <a:solidFill>
                  <a:schemeClr val="accent6">
                    <a:lumMod val="50000"/>
                  </a:schemeClr>
                </a:solidFill>
                <a:latin typeface="Palatino Linotype" panose="02040502050505030304" pitchFamily="18" charset="0"/>
                <a:cs typeface="Times New Roman" panose="02020603050405020304" pitchFamily="18" charset="0"/>
              </a:rPr>
              <a:t>In Nano-photonics and Nano-optics</a:t>
            </a:r>
          </a:p>
          <a:p>
            <a:pPr marL="457200" indent="-457200">
              <a:buFont typeface="Wingdings" panose="05000000000000000000" pitchFamily="2" charset="2"/>
              <a:buChar char="Ø"/>
            </a:pPr>
            <a:r>
              <a:rPr lang="en-US" sz="2000" dirty="0">
                <a:solidFill>
                  <a:schemeClr val="accent6">
                    <a:lumMod val="50000"/>
                  </a:schemeClr>
                </a:solidFill>
                <a:latin typeface="Palatino Linotype" panose="02040502050505030304" pitchFamily="18" charset="0"/>
                <a:cs typeface="Times New Roman" panose="02020603050405020304" pitchFamily="18" charset="0"/>
              </a:rPr>
              <a:t>Life science and material research-optical detection of the most miniscule surface</a:t>
            </a:r>
          </a:p>
          <a:p>
            <a:pPr marL="457200" indent="-457200">
              <a:buFont typeface="Wingdings" panose="05000000000000000000" pitchFamily="2" charset="2"/>
              <a:buChar char="Ø"/>
            </a:pPr>
            <a:r>
              <a:rPr lang="en-US" sz="2000" dirty="0">
                <a:solidFill>
                  <a:schemeClr val="accent6">
                    <a:lumMod val="50000"/>
                  </a:schemeClr>
                </a:solidFill>
                <a:latin typeface="Palatino Linotype" panose="02040502050505030304" pitchFamily="18" charset="0"/>
                <a:cs typeface="Times New Roman" panose="02020603050405020304" pitchFamily="18" charset="0"/>
              </a:rPr>
              <a:t>Single molecule detection is easily achievable</a:t>
            </a:r>
          </a:p>
          <a:p>
            <a:pPr marL="457200" indent="-457200">
              <a:buFont typeface="Wingdings" panose="05000000000000000000" pitchFamily="2" charset="2"/>
              <a:buChar char="Ø"/>
            </a:pPr>
            <a:r>
              <a:rPr lang="en-US" sz="2000" dirty="0">
                <a:solidFill>
                  <a:schemeClr val="accent6">
                    <a:lumMod val="50000"/>
                  </a:schemeClr>
                </a:solidFill>
                <a:latin typeface="Palatino Linotype" panose="02040502050505030304" pitchFamily="18" charset="0"/>
                <a:cs typeface="Times New Roman" panose="02020603050405020304" pitchFamily="18" charset="0"/>
              </a:rPr>
              <a:t>Dynamic properties can also be studied at a sub wavelength scale.</a:t>
            </a:r>
          </a:p>
        </p:txBody>
      </p:sp>
      <p:sp>
        <p:nvSpPr>
          <p:cNvPr id="8" name="TextBox 7"/>
          <p:cNvSpPr txBox="1"/>
          <p:nvPr/>
        </p:nvSpPr>
        <p:spPr>
          <a:xfrm>
            <a:off x="313899" y="4193352"/>
            <a:ext cx="2339102" cy="461665"/>
          </a:xfrm>
          <a:prstGeom prst="rect">
            <a:avLst/>
          </a:prstGeom>
          <a:noFill/>
        </p:spPr>
        <p:txBody>
          <a:bodyPr wrap="none" rtlCol="0">
            <a:spAutoFit/>
          </a:bodyPr>
          <a:lstStyle/>
          <a:p>
            <a:pPr marL="457200" indent="-457200">
              <a:buFont typeface="Wingdings" panose="05000000000000000000" pitchFamily="2" charset="2"/>
              <a:buChar char="Ø"/>
            </a:pPr>
            <a:r>
              <a:rPr lang="en-US" sz="2400" dirty="0">
                <a:solidFill>
                  <a:srgbClr val="FF0000"/>
                </a:solidFill>
                <a:latin typeface="Palatino Linotype" panose="02040502050505030304" pitchFamily="18" charset="0"/>
                <a:cs typeface="Times New Roman" panose="02020603050405020304" pitchFamily="18" charset="0"/>
              </a:rPr>
              <a:t>Application </a:t>
            </a:r>
          </a:p>
        </p:txBody>
      </p:sp>
      <p:sp>
        <p:nvSpPr>
          <p:cNvPr id="9" name="Slide Number Placeholder 8"/>
          <p:cNvSpPr>
            <a:spLocks noGrp="1"/>
          </p:cNvSpPr>
          <p:nvPr>
            <p:ph type="sldNum" sz="quarter" idx="12"/>
          </p:nvPr>
        </p:nvSpPr>
        <p:spPr/>
        <p:txBody>
          <a:bodyPr/>
          <a:lstStyle/>
          <a:p>
            <a:fld id="{BAF8AEF4-E34B-4A88-8A9B-B4D1D0216C8A}" type="slidenum">
              <a:rPr lang="en-US" smtClean="0"/>
              <a:t>26</a:t>
            </a:fld>
            <a:endParaRPr lang="en-US"/>
          </a:p>
        </p:txBody>
      </p:sp>
    </p:spTree>
    <p:extLst>
      <p:ext uri="{BB962C8B-B14F-4D97-AF65-F5344CB8AC3E}">
        <p14:creationId xmlns:p14="http://schemas.microsoft.com/office/powerpoint/2010/main" val="1499283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13646"/>
            <a:ext cx="12192000" cy="713048"/>
          </a:xfrm>
          <a:solidFill>
            <a:schemeClr val="accent4">
              <a:lumMod val="40000"/>
              <a:lumOff val="60000"/>
            </a:schemeClr>
          </a:solidFill>
        </p:spPr>
        <p:txBody>
          <a:bodyPr>
            <a:normAutofit/>
          </a:bodyPr>
          <a:lstStyle/>
          <a:p>
            <a:pPr algn="ctr"/>
            <a:r>
              <a:rPr lang="en-US" sz="3200" b="1" dirty="0">
                <a:solidFill>
                  <a:schemeClr val="accent1">
                    <a:lumMod val="50000"/>
                  </a:schemeClr>
                </a:solidFill>
                <a:latin typeface="Palatino Linotype" panose="02040502050505030304" pitchFamily="18" charset="0"/>
                <a:cs typeface="Times New Roman" panose="02020603050405020304" pitchFamily="18" charset="0"/>
              </a:rPr>
              <a:t>NSOM limitations</a:t>
            </a:r>
          </a:p>
        </p:txBody>
      </p:sp>
      <p:sp>
        <p:nvSpPr>
          <p:cNvPr id="4" name="Content Placeholder 3"/>
          <p:cNvSpPr>
            <a:spLocks noGrp="1"/>
          </p:cNvSpPr>
          <p:nvPr>
            <p:ph idx="1"/>
          </p:nvPr>
        </p:nvSpPr>
        <p:spPr>
          <a:xfrm>
            <a:off x="409434" y="1050879"/>
            <a:ext cx="11382232" cy="3971498"/>
          </a:xfrm>
        </p:spPr>
        <p:txBody>
          <a:bodyPr>
            <a:normAutofit fontScale="92500"/>
          </a:bodyPr>
          <a:lstStyle/>
          <a:p>
            <a:pPr>
              <a:lnSpc>
                <a:spcPct val="110000"/>
              </a:lnSpc>
            </a:pPr>
            <a:r>
              <a:rPr lang="en-US" dirty="0">
                <a:solidFill>
                  <a:srgbClr val="C00000"/>
                </a:solidFill>
                <a:latin typeface="Palatino Linotype" panose="02040502050505030304" pitchFamily="18" charset="0"/>
                <a:cs typeface="Times New Roman" panose="02020603050405020304" pitchFamily="18" charset="0"/>
              </a:rPr>
              <a:t>Practically zero working distance and small depth of field.</a:t>
            </a:r>
          </a:p>
          <a:p>
            <a:pPr>
              <a:lnSpc>
                <a:spcPct val="110000"/>
              </a:lnSpc>
            </a:pPr>
            <a:r>
              <a:rPr lang="en-US" dirty="0">
                <a:solidFill>
                  <a:srgbClr val="C00000"/>
                </a:solidFill>
                <a:latin typeface="Palatino Linotype" panose="02040502050505030304" pitchFamily="18" charset="0"/>
                <a:cs typeface="Times New Roman" panose="02020603050405020304" pitchFamily="18" charset="0"/>
              </a:rPr>
              <a:t>Extremely long scan times for high resolution images or large specimen areas.</a:t>
            </a:r>
          </a:p>
          <a:p>
            <a:pPr>
              <a:lnSpc>
                <a:spcPct val="110000"/>
              </a:lnSpc>
            </a:pPr>
            <a:r>
              <a:rPr lang="en-US" dirty="0">
                <a:solidFill>
                  <a:srgbClr val="C00000"/>
                </a:solidFill>
                <a:latin typeface="Palatino Linotype" panose="02040502050505030304" pitchFamily="18" charset="0"/>
                <a:cs typeface="Times New Roman" panose="02020603050405020304" pitchFamily="18" charset="0"/>
              </a:rPr>
              <a:t>Very low light through such a tiny aperture.</a:t>
            </a:r>
          </a:p>
          <a:p>
            <a:pPr>
              <a:lnSpc>
                <a:spcPct val="110000"/>
              </a:lnSpc>
            </a:pPr>
            <a:r>
              <a:rPr lang="en-US" dirty="0">
                <a:solidFill>
                  <a:srgbClr val="C00000"/>
                </a:solidFill>
                <a:latin typeface="Palatino Linotype" panose="02040502050505030304" pitchFamily="18" charset="0"/>
                <a:cs typeface="Times New Roman" panose="02020603050405020304" pitchFamily="18" charset="0"/>
              </a:rPr>
              <a:t>Only features at surface of specimens can be studied.</a:t>
            </a:r>
          </a:p>
          <a:p>
            <a:pPr>
              <a:lnSpc>
                <a:spcPct val="110000"/>
              </a:lnSpc>
            </a:pPr>
            <a:r>
              <a:rPr lang="en-US" dirty="0">
                <a:solidFill>
                  <a:srgbClr val="C00000"/>
                </a:solidFill>
                <a:latin typeface="Palatino Linotype" panose="02040502050505030304" pitchFamily="18" charset="0"/>
                <a:cs typeface="Times New Roman" panose="02020603050405020304" pitchFamily="18" charset="0"/>
              </a:rPr>
              <a:t>Fiber optic probes are somewhat problematic for imaging soft materials due to their high spring constants, especially in shear-force mode.</a:t>
            </a:r>
          </a:p>
        </p:txBody>
      </p:sp>
      <p:sp>
        <p:nvSpPr>
          <p:cNvPr id="2" name="Slide Number Placeholder 1"/>
          <p:cNvSpPr>
            <a:spLocks noGrp="1"/>
          </p:cNvSpPr>
          <p:nvPr>
            <p:ph type="sldNum" sz="quarter" idx="12"/>
          </p:nvPr>
        </p:nvSpPr>
        <p:spPr/>
        <p:txBody>
          <a:bodyPr/>
          <a:lstStyle/>
          <a:p>
            <a:fld id="{BAF8AEF4-E34B-4A88-8A9B-B4D1D0216C8A}" type="slidenum">
              <a:rPr lang="en-US" smtClean="0"/>
              <a:t>27</a:t>
            </a:fld>
            <a:endParaRPr lang="en-US"/>
          </a:p>
        </p:txBody>
      </p:sp>
    </p:spTree>
    <p:extLst>
      <p:ext uri="{BB962C8B-B14F-4D97-AF65-F5344CB8AC3E}">
        <p14:creationId xmlns:p14="http://schemas.microsoft.com/office/powerpoint/2010/main" val="341136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8766"/>
            <a:ext cx="12192000" cy="6857999"/>
          </a:xfrm>
          <a:prstGeom prst="rect">
            <a:avLst/>
          </a:prstGeom>
        </p:spPr>
      </p:pic>
      <p:sp>
        <p:nvSpPr>
          <p:cNvPr id="2" name="Slide Number Placeholder 1"/>
          <p:cNvSpPr>
            <a:spLocks noGrp="1"/>
          </p:cNvSpPr>
          <p:nvPr>
            <p:ph type="sldNum" sz="quarter" idx="12"/>
          </p:nvPr>
        </p:nvSpPr>
        <p:spPr/>
        <p:txBody>
          <a:bodyPr/>
          <a:lstStyle/>
          <a:p>
            <a:fld id="{BAF8AEF4-E34B-4A88-8A9B-B4D1D0216C8A}" type="slidenum">
              <a:rPr lang="en-US" smtClean="0"/>
              <a:t>28</a:t>
            </a:fld>
            <a:endParaRPr lang="en-US"/>
          </a:p>
        </p:txBody>
      </p:sp>
    </p:spTree>
    <p:extLst>
      <p:ext uri="{BB962C8B-B14F-4D97-AF65-F5344CB8AC3E}">
        <p14:creationId xmlns:p14="http://schemas.microsoft.com/office/powerpoint/2010/main" val="376451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ChangeArrowheads="1"/>
          </p:cNvSpPr>
          <p:nvPr/>
        </p:nvSpPr>
        <p:spPr bwMode="auto">
          <a:xfrm>
            <a:off x="0" y="15327"/>
            <a:ext cx="12192000" cy="688975"/>
          </a:xfrm>
          <a:prstGeom prst="rect">
            <a:avLst/>
          </a:prstGeom>
          <a:solidFill>
            <a:schemeClr val="accent4">
              <a:lumMod val="40000"/>
              <a:lumOff val="60000"/>
            </a:schemeClr>
          </a:solidFill>
          <a:ln>
            <a:noFill/>
          </a:ln>
          <a:effectLst/>
          <a:extLst/>
        </p:spPr>
        <p:txBody>
          <a:bodyPr/>
          <a:lstStyle>
            <a:lvl1pPr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pPr>
              <a:spcBef>
                <a:spcPct val="0"/>
              </a:spcBef>
              <a:buSzTx/>
              <a:buFontTx/>
              <a:buNone/>
            </a:pPr>
            <a:r>
              <a:rPr lang="en-US" sz="3200" dirty="0">
                <a:solidFill>
                  <a:srgbClr val="004080"/>
                </a:solidFill>
                <a:latin typeface="Palatino Linotype" panose="02040502050505030304" pitchFamily="18" charset="0"/>
                <a:cs typeface="Times New Roman" panose="02020603050405020304" pitchFamily="18" charset="0"/>
              </a:rPr>
              <a:t>Theory: Optical resolution is limited</a:t>
            </a:r>
          </a:p>
        </p:txBody>
      </p:sp>
      <p:sp>
        <p:nvSpPr>
          <p:cNvPr id="6148" name="Rectangle 5"/>
          <p:cNvSpPr>
            <a:spLocks noChangeArrowheads="1"/>
          </p:cNvSpPr>
          <p:nvPr/>
        </p:nvSpPr>
        <p:spPr bwMode="auto">
          <a:xfrm>
            <a:off x="7038976" y="1381126"/>
            <a:ext cx="3248025" cy="1666875"/>
          </a:xfrm>
          <a:prstGeom prst="rect">
            <a:avLst/>
          </a:prstGeom>
          <a:solidFill>
            <a:schemeClr val="tx1"/>
          </a:solidFill>
          <a:ln>
            <a:noFill/>
          </a:ln>
          <a:effectLst/>
          <a:extLs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endParaRPr lang="en-US"/>
          </a:p>
        </p:txBody>
      </p:sp>
      <p:grpSp>
        <p:nvGrpSpPr>
          <p:cNvPr id="6149" name="Group 6"/>
          <p:cNvGrpSpPr>
            <a:grpSpLocks/>
          </p:cNvGrpSpPr>
          <p:nvPr/>
        </p:nvGrpSpPr>
        <p:grpSpPr bwMode="auto">
          <a:xfrm>
            <a:off x="7292975" y="1744619"/>
            <a:ext cx="2681288" cy="882025"/>
            <a:chOff x="173" y="302"/>
            <a:chExt cx="2905" cy="1198"/>
          </a:xfrm>
        </p:grpSpPr>
        <p:sp>
          <p:nvSpPr>
            <p:cNvPr id="6161" name="Oval 7"/>
            <p:cNvSpPr>
              <a:spLocks noChangeArrowheads="1"/>
            </p:cNvSpPr>
            <p:nvPr/>
          </p:nvSpPr>
          <p:spPr bwMode="auto">
            <a:xfrm>
              <a:off x="1089" y="546"/>
              <a:ext cx="211" cy="701"/>
            </a:xfrm>
            <a:prstGeom prst="ellipse">
              <a:avLst/>
            </a:prstGeom>
            <a:gradFill rotWithShape="1">
              <a:gsLst>
                <a:gs pos="0">
                  <a:srgbClr val="272727"/>
                </a:gs>
                <a:gs pos="50000">
                  <a:srgbClr val="969696"/>
                </a:gs>
                <a:gs pos="100000">
                  <a:srgbClr val="272727"/>
                </a:gs>
              </a:gsLst>
              <a:lin ang="0" scaled="1"/>
            </a:gra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25" tIns="44450" rIns="85725" bIns="44450" anchor="ctr">
              <a:spAutoFit/>
            </a:bodyPr>
            <a:lstStyle>
              <a:lvl1pPr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endParaRPr lang="en-US"/>
            </a:p>
          </p:txBody>
        </p:sp>
        <p:sp>
          <p:nvSpPr>
            <p:cNvPr id="6162" name="Line 8"/>
            <p:cNvSpPr>
              <a:spLocks noChangeShapeType="1"/>
            </p:cNvSpPr>
            <p:nvPr/>
          </p:nvSpPr>
          <p:spPr bwMode="auto">
            <a:xfrm flipV="1">
              <a:off x="191" y="302"/>
              <a:ext cx="998" cy="602"/>
            </a:xfrm>
            <a:prstGeom prst="line">
              <a:avLst/>
            </a:prstGeom>
            <a:noFill/>
            <a:ln w="25400">
              <a:solidFill>
                <a:srgbClr val="FFFF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725" tIns="44450" rIns="85725" bIns="44450" anchor="ctr">
              <a:spAutoFit/>
            </a:bodyPr>
            <a:lstStyle/>
            <a:p>
              <a:endParaRPr lang="en-US"/>
            </a:p>
          </p:txBody>
        </p:sp>
        <p:sp>
          <p:nvSpPr>
            <p:cNvPr id="6163" name="Line 9"/>
            <p:cNvSpPr>
              <a:spLocks noChangeShapeType="1"/>
            </p:cNvSpPr>
            <p:nvPr/>
          </p:nvSpPr>
          <p:spPr bwMode="auto">
            <a:xfrm>
              <a:off x="201" y="906"/>
              <a:ext cx="998" cy="594"/>
            </a:xfrm>
            <a:prstGeom prst="line">
              <a:avLst/>
            </a:prstGeom>
            <a:noFill/>
            <a:ln w="25400">
              <a:solidFill>
                <a:srgbClr val="FFFF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725" tIns="44450" rIns="85725" bIns="44450" anchor="ctr">
              <a:spAutoFit/>
            </a:bodyPr>
            <a:lstStyle/>
            <a:p>
              <a:endParaRPr lang="en-US"/>
            </a:p>
          </p:txBody>
        </p:sp>
        <p:sp>
          <p:nvSpPr>
            <p:cNvPr id="6164" name="Rectangle 10"/>
            <p:cNvSpPr>
              <a:spLocks noChangeArrowheads="1"/>
            </p:cNvSpPr>
            <p:nvPr/>
          </p:nvSpPr>
          <p:spPr bwMode="auto">
            <a:xfrm>
              <a:off x="2986" y="701"/>
              <a:ext cx="92" cy="498"/>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725" tIns="44450" rIns="85725" bIns="44450" anchor="ctr">
              <a:spAutoFit/>
            </a:bodyPr>
            <a:lstStyle>
              <a:lvl1pPr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endParaRPr lang="en-US"/>
            </a:p>
          </p:txBody>
        </p:sp>
        <p:sp>
          <p:nvSpPr>
            <p:cNvPr id="6165" name="Oval 11"/>
            <p:cNvSpPr>
              <a:spLocks noChangeArrowheads="1"/>
            </p:cNvSpPr>
            <p:nvPr/>
          </p:nvSpPr>
          <p:spPr bwMode="auto">
            <a:xfrm>
              <a:off x="173" y="555"/>
              <a:ext cx="84" cy="701"/>
            </a:xfrm>
            <a:prstGeom prst="ellipse">
              <a:avLst/>
            </a:prstGeom>
            <a:solidFill>
              <a:schemeClr val="bg1"/>
            </a:solidFill>
            <a:ln w="12700">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25" tIns="44450" rIns="85725" bIns="44450" anchor="ctr">
              <a:spAutoFit/>
            </a:bodyPr>
            <a:lstStyle>
              <a:lvl1pPr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endParaRPr lang="en-US"/>
            </a:p>
          </p:txBody>
        </p:sp>
        <p:sp>
          <p:nvSpPr>
            <p:cNvPr id="6166" name="Line 12"/>
            <p:cNvSpPr>
              <a:spLocks noChangeShapeType="1"/>
            </p:cNvSpPr>
            <p:nvPr/>
          </p:nvSpPr>
          <p:spPr bwMode="auto">
            <a:xfrm>
              <a:off x="1189" y="302"/>
              <a:ext cx="1801" cy="658"/>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725" tIns="44450" rIns="85725" bIns="44450" anchor="ctr">
              <a:spAutoFit/>
            </a:bodyPr>
            <a:lstStyle/>
            <a:p>
              <a:endParaRPr lang="en-US"/>
            </a:p>
          </p:txBody>
        </p:sp>
        <p:sp>
          <p:nvSpPr>
            <p:cNvPr id="6167" name="Line 13"/>
            <p:cNvSpPr>
              <a:spLocks noChangeShapeType="1"/>
            </p:cNvSpPr>
            <p:nvPr/>
          </p:nvSpPr>
          <p:spPr bwMode="auto">
            <a:xfrm flipV="1">
              <a:off x="1190" y="962"/>
              <a:ext cx="1782" cy="530"/>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725" tIns="44450" rIns="85725" bIns="44450" anchor="ctr">
              <a:spAutoFit/>
            </a:bodyPr>
            <a:lstStyle/>
            <a:p>
              <a:endParaRPr lang="en-US"/>
            </a:p>
          </p:txBody>
        </p:sp>
      </p:grpSp>
      <p:grpSp>
        <p:nvGrpSpPr>
          <p:cNvPr id="6150" name="Group 24"/>
          <p:cNvGrpSpPr>
            <a:grpSpLocks/>
          </p:cNvGrpSpPr>
          <p:nvPr/>
        </p:nvGrpSpPr>
        <p:grpSpPr bwMode="auto">
          <a:xfrm>
            <a:off x="1179515" y="1088544"/>
            <a:ext cx="1698625" cy="1992312"/>
            <a:chOff x="328" y="687"/>
            <a:chExt cx="1070" cy="1255"/>
          </a:xfrm>
        </p:grpSpPr>
        <p:pic>
          <p:nvPicPr>
            <p:cNvPr id="615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 y="850"/>
              <a:ext cx="1066" cy="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60" name="Rectangle 17"/>
            <p:cNvSpPr>
              <a:spLocks noChangeArrowheads="1"/>
            </p:cNvSpPr>
            <p:nvPr/>
          </p:nvSpPr>
          <p:spPr bwMode="auto">
            <a:xfrm>
              <a:off x="328" y="687"/>
              <a:ext cx="1069" cy="196"/>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5400" algn="ctr">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25" tIns="44450" rIns="85725" bIns="44450">
              <a:spAutoFit/>
            </a:bodyPr>
            <a:lstStyle>
              <a:lvl1pPr marL="376238" indent="-376238"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pPr>
                <a:lnSpc>
                  <a:spcPct val="90000"/>
                </a:lnSpc>
                <a:spcBef>
                  <a:spcPct val="10000"/>
                </a:spcBef>
                <a:buSzPct val="75000"/>
                <a:buFontTx/>
                <a:buNone/>
              </a:pPr>
              <a:r>
                <a:rPr lang="en-US" sz="1600" b="0" dirty="0">
                  <a:solidFill>
                    <a:srgbClr val="004080"/>
                  </a:solidFill>
                  <a:latin typeface="Palatino Linotype" panose="02040502050505030304" pitchFamily="18" charset="0"/>
                </a:rPr>
                <a:t>Ernst Abbe, 1873</a:t>
              </a:r>
            </a:p>
          </p:txBody>
        </p:sp>
      </p:grpSp>
      <p:sp>
        <p:nvSpPr>
          <p:cNvPr id="6152" name="Rectangle 22"/>
          <p:cNvSpPr>
            <a:spLocks noChangeArrowheads="1"/>
          </p:cNvSpPr>
          <p:nvPr/>
        </p:nvSpPr>
        <p:spPr bwMode="auto">
          <a:xfrm>
            <a:off x="3994861" y="5336254"/>
            <a:ext cx="8105403" cy="108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8775" indent="-358775"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pPr algn="l" eaLnBrk="1" hangingPunct="1">
              <a:spcAft>
                <a:spcPct val="20000"/>
              </a:spcAft>
              <a:buSzTx/>
              <a:buFont typeface="Wingdings" panose="05000000000000000000" pitchFamily="2" charset="2"/>
              <a:buChar char="è"/>
            </a:pPr>
            <a:r>
              <a:rPr lang="en-US" sz="2000" dirty="0">
                <a:solidFill>
                  <a:srgbClr val="004080"/>
                </a:solidFill>
                <a:latin typeface="Palatino Linotype" panose="02040502050505030304" pitchFamily="18" charset="0"/>
                <a:cs typeface="Times New Roman" panose="02020603050405020304" pitchFamily="18" charset="0"/>
              </a:rPr>
              <a:t>Methods that are based on lenses have limited spatial resolution</a:t>
            </a:r>
          </a:p>
        </p:txBody>
      </p:sp>
      <p:graphicFrame>
        <p:nvGraphicFramePr>
          <p:cNvPr id="6153" name="Object 23"/>
          <p:cNvGraphicFramePr>
            <a:graphicFrameLocks noChangeAspect="1"/>
          </p:cNvGraphicFramePr>
          <p:nvPr>
            <p:extLst>
              <p:ext uri="{D42A27DB-BD31-4B8C-83A1-F6EECF244321}">
                <p14:modId xmlns:p14="http://schemas.microsoft.com/office/powerpoint/2010/main" val="1424674589"/>
              </p:ext>
            </p:extLst>
          </p:nvPr>
        </p:nvGraphicFramePr>
        <p:xfrm>
          <a:off x="4263835" y="1619463"/>
          <a:ext cx="1231900" cy="609600"/>
        </p:xfrm>
        <a:graphic>
          <a:graphicData uri="http://schemas.openxmlformats.org/presentationml/2006/ole">
            <mc:AlternateContent xmlns:mc="http://schemas.openxmlformats.org/markup-compatibility/2006">
              <mc:Choice xmlns:v="urn:schemas-microsoft-com:vml" Requires="v">
                <p:oleObj spid="_x0000_s1241" name="Equation" r:id="rId5" imgW="1231900" imgH="609600" progId="Equation.DSMT4">
                  <p:embed/>
                </p:oleObj>
              </mc:Choice>
              <mc:Fallback>
                <p:oleObj name="Equation" r:id="rId5" imgW="1231900" imgH="609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3835" y="1619463"/>
                        <a:ext cx="12319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4" name="Group 25"/>
          <p:cNvGrpSpPr>
            <a:grpSpLocks/>
          </p:cNvGrpSpPr>
          <p:nvPr/>
        </p:nvGrpSpPr>
        <p:grpSpPr bwMode="auto">
          <a:xfrm>
            <a:off x="1003302" y="3673475"/>
            <a:ext cx="2709863" cy="3051175"/>
            <a:chOff x="419" y="2161"/>
            <a:chExt cx="1707" cy="1922"/>
          </a:xfrm>
        </p:grpSpPr>
        <p:sp>
          <p:nvSpPr>
            <p:cNvPr id="25" name="Oval 15"/>
            <p:cNvSpPr>
              <a:spLocks noChangeArrowheads="1"/>
            </p:cNvSpPr>
            <p:nvPr/>
          </p:nvSpPr>
          <p:spPr bwMode="auto">
            <a:xfrm>
              <a:off x="419" y="2161"/>
              <a:ext cx="724" cy="1399"/>
            </a:xfrm>
            <a:prstGeom prst="ellipse">
              <a:avLst/>
            </a:prstGeom>
            <a:gradFill rotWithShape="1">
              <a:gsLst>
                <a:gs pos="0">
                  <a:srgbClr val="669900"/>
                </a:gs>
                <a:gs pos="100000">
                  <a:srgbClr val="131D00"/>
                </a:gs>
              </a:gsLst>
              <a:path path="shape">
                <a:fillToRect l="50000" t="50000" r="50000" b="50000"/>
              </a:path>
            </a:gradFill>
            <a:ln>
              <a:noFill/>
            </a:ln>
            <a:effectLst/>
            <a:extLst>
              <a:ext uri="{91240B29-F687-4F45-9708-019B960494DF}">
                <a14:hiddenLine xmlns:a14="http://schemas.microsoft.com/office/drawing/2010/main" w="25400">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725" tIns="44450" rIns="85725" bIns="44450" anchor="ctr">
              <a:spAutoFit/>
            </a:bodyPr>
            <a:lstStyle>
              <a:lvl1pPr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endParaRPr lang="en-US"/>
            </a:p>
          </p:txBody>
        </p:sp>
        <p:sp>
          <p:nvSpPr>
            <p:cNvPr id="26" name="AutoShape 18"/>
            <p:cNvSpPr>
              <a:spLocks/>
            </p:cNvSpPr>
            <p:nvPr/>
          </p:nvSpPr>
          <p:spPr bwMode="auto">
            <a:xfrm>
              <a:off x="1262" y="2173"/>
              <a:ext cx="181" cy="1382"/>
            </a:xfrm>
            <a:prstGeom prst="rightBrace">
              <a:avLst>
                <a:gd name="adj1" fmla="val 63628"/>
                <a:gd name="adj2" fmla="val 50000"/>
              </a:avLst>
            </a:prstGeom>
            <a:noFill/>
            <a:ln w="25400">
              <a:solidFill>
                <a:srgbClr val="004080"/>
              </a:solidFill>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25" tIns="44450" rIns="85725" bIns="44450" anchor="ctr">
              <a:spAutoFit/>
            </a:bodyPr>
            <a:lstStyle>
              <a:lvl1pPr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endParaRPr lang="en-US"/>
            </a:p>
          </p:txBody>
        </p:sp>
        <p:sp>
          <p:nvSpPr>
            <p:cNvPr id="27" name="Text Box 19"/>
            <p:cNvSpPr txBox="1">
              <a:spLocks noChangeArrowheads="1"/>
            </p:cNvSpPr>
            <p:nvPr/>
          </p:nvSpPr>
          <p:spPr bwMode="auto">
            <a:xfrm>
              <a:off x="1492" y="2745"/>
              <a:ext cx="634" cy="231"/>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25" tIns="44450" rIns="85725" bIns="44450">
              <a:spAutoFit/>
            </a:bodyPr>
            <a:lstStyle>
              <a:lvl1pPr marL="376238" indent="-376238"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pPr>
                <a:lnSpc>
                  <a:spcPct val="90000"/>
                </a:lnSpc>
                <a:spcBef>
                  <a:spcPct val="10000"/>
                </a:spcBef>
                <a:buSzPct val="75000"/>
                <a:buFontTx/>
                <a:buNone/>
              </a:pPr>
              <a:r>
                <a:rPr lang="en-US" sz="2000">
                  <a:solidFill>
                    <a:srgbClr val="004080"/>
                  </a:solidFill>
                  <a:latin typeface="Palatino Linotype" panose="02040502050505030304" pitchFamily="18" charset="0"/>
                </a:rPr>
                <a:t>500 nm</a:t>
              </a:r>
            </a:p>
          </p:txBody>
        </p:sp>
        <p:sp>
          <p:nvSpPr>
            <p:cNvPr id="28" name="AutoShape 20"/>
            <p:cNvSpPr>
              <a:spLocks/>
            </p:cNvSpPr>
            <p:nvPr/>
          </p:nvSpPr>
          <p:spPr bwMode="auto">
            <a:xfrm rot="5400000">
              <a:off x="740" y="3411"/>
              <a:ext cx="140" cy="601"/>
            </a:xfrm>
            <a:prstGeom prst="rightBrace">
              <a:avLst>
                <a:gd name="adj1" fmla="val 18185"/>
                <a:gd name="adj2" fmla="val 50000"/>
              </a:avLst>
            </a:prstGeom>
            <a:noFill/>
            <a:ln w="25400">
              <a:solidFill>
                <a:srgbClr val="004080"/>
              </a:solidFill>
              <a:round/>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25" tIns="44450" rIns="85725" bIns="44450" anchor="ctr">
              <a:spAutoFit/>
            </a:bodyPr>
            <a:lstStyle>
              <a:lvl1pPr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endParaRPr lang="en-US"/>
            </a:p>
          </p:txBody>
        </p:sp>
        <p:sp>
          <p:nvSpPr>
            <p:cNvPr id="29" name="Text Box 21"/>
            <p:cNvSpPr txBox="1">
              <a:spLocks noChangeArrowheads="1"/>
            </p:cNvSpPr>
            <p:nvPr/>
          </p:nvSpPr>
          <p:spPr bwMode="auto">
            <a:xfrm>
              <a:off x="493" y="3852"/>
              <a:ext cx="634" cy="231"/>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25" tIns="44450" rIns="85725" bIns="44450">
              <a:spAutoFit/>
            </a:bodyPr>
            <a:lstStyle>
              <a:lvl1pPr marL="376238" indent="-376238"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pPr>
                <a:lnSpc>
                  <a:spcPct val="90000"/>
                </a:lnSpc>
                <a:spcBef>
                  <a:spcPct val="10000"/>
                </a:spcBef>
                <a:buSzPct val="75000"/>
                <a:buFontTx/>
                <a:buNone/>
              </a:pPr>
              <a:r>
                <a:rPr lang="en-US" sz="2000" dirty="0">
                  <a:solidFill>
                    <a:srgbClr val="004080"/>
                  </a:solidFill>
                  <a:latin typeface="Palatino Linotype" panose="02040502050505030304" pitchFamily="18" charset="0"/>
                </a:rPr>
                <a:t>200 nm</a:t>
              </a:r>
            </a:p>
          </p:txBody>
        </p:sp>
      </p:grpSp>
      <p:sp>
        <p:nvSpPr>
          <p:cNvPr id="30" name="Content Placeholder 3"/>
          <p:cNvSpPr>
            <a:spLocks noGrp="1"/>
          </p:cNvSpPr>
          <p:nvPr>
            <p:ph sz="half" idx="1"/>
          </p:nvPr>
        </p:nvSpPr>
        <p:spPr>
          <a:xfrm>
            <a:off x="3941284" y="3446522"/>
            <a:ext cx="7992231" cy="1585869"/>
          </a:xfrm>
        </p:spPr>
        <p:txBody>
          <a:bodyPr>
            <a:normAutofit lnSpcReduction="10000"/>
          </a:bodyPr>
          <a:lstStyle/>
          <a:p>
            <a:r>
              <a:rPr lang="en-US" sz="2000" dirty="0">
                <a:latin typeface="Palatino Linotype" panose="02040502050505030304" pitchFamily="18" charset="0"/>
                <a:cs typeface="Times New Roman" panose="02020603050405020304" pitchFamily="18" charset="0"/>
              </a:rPr>
              <a:t>Resolution is diffraction limited. </a:t>
            </a:r>
          </a:p>
          <a:p>
            <a:endParaRPr lang="en-US" sz="2000" dirty="0">
              <a:latin typeface="Palatino Linotype" panose="02040502050505030304" pitchFamily="18" charset="0"/>
              <a:cs typeface="Times New Roman" panose="02020603050405020304" pitchFamily="18" charset="0"/>
            </a:endParaRPr>
          </a:p>
          <a:p>
            <a:r>
              <a:rPr lang="en-US" sz="2000" dirty="0">
                <a:latin typeface="Palatino Linotype" panose="02040502050505030304" pitchFamily="18" charset="0"/>
                <a:cs typeface="Times New Roman" panose="02020603050405020304" pitchFamily="18" charset="0"/>
              </a:rPr>
              <a:t>Abbe (1873) reported that smallest resolvable distance between two points (d) using a conventional microscope may never be smaller than half the wavelength of the imaging light (~200 nm) </a:t>
            </a:r>
          </a:p>
        </p:txBody>
      </p:sp>
      <p:sp>
        <p:nvSpPr>
          <p:cNvPr id="2" name="Slide Number Placeholder 1">
            <a:extLst>
              <a:ext uri="{FF2B5EF4-FFF2-40B4-BE49-F238E27FC236}">
                <a16:creationId xmlns:a16="http://schemas.microsoft.com/office/drawing/2014/main" id="{968642E4-9A8F-4324-84B1-91A04BB9B793}"/>
              </a:ext>
            </a:extLst>
          </p:cNvPr>
          <p:cNvSpPr>
            <a:spLocks noGrp="1"/>
          </p:cNvSpPr>
          <p:nvPr>
            <p:ph type="sldNum" sz="quarter" idx="12"/>
          </p:nvPr>
        </p:nvSpPr>
        <p:spPr/>
        <p:txBody>
          <a:bodyPr/>
          <a:lstStyle/>
          <a:p>
            <a:fld id="{BAF8AEF4-E34B-4A88-8A9B-B4D1D0216C8A}" type="slidenum">
              <a:rPr lang="en-US" smtClean="0"/>
              <a:t>3</a:t>
            </a:fld>
            <a:endParaRPr lang="en-US" dirty="0"/>
          </a:p>
        </p:txBody>
      </p:sp>
    </p:spTree>
    <p:extLst>
      <p:ext uri="{BB962C8B-B14F-4D97-AF65-F5344CB8AC3E}">
        <p14:creationId xmlns:p14="http://schemas.microsoft.com/office/powerpoint/2010/main" val="2642048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xfrm>
            <a:off x="11417936" y="6376517"/>
            <a:ext cx="630238" cy="365125"/>
          </a:xfrm>
          <a:noFill/>
        </p:spPr>
        <p:txBody>
          <a:bodyPr/>
          <a:lstStyle>
            <a:lvl1pPr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pPr>
              <a:spcBef>
                <a:spcPct val="0"/>
              </a:spcBef>
              <a:buSzTx/>
              <a:buFontTx/>
              <a:buNone/>
            </a:pPr>
            <a:fld id="{9FF52A12-D962-46CD-BDEB-16F83E879E82}" type="slidenum">
              <a:rPr lang="en-US">
                <a:solidFill>
                  <a:srgbClr val="808080"/>
                </a:solidFill>
              </a:rPr>
              <a:pPr>
                <a:spcBef>
                  <a:spcPct val="0"/>
                </a:spcBef>
                <a:buSzTx/>
                <a:buFontTx/>
                <a:buNone/>
              </a:pPr>
              <a:t>4</a:t>
            </a:fld>
            <a:endParaRPr lang="en-US" dirty="0">
              <a:solidFill>
                <a:srgbClr val="808080"/>
              </a:solidFill>
            </a:endParaRPr>
          </a:p>
        </p:txBody>
      </p:sp>
      <p:sp>
        <p:nvSpPr>
          <p:cNvPr id="10243" name="Rectangle 2"/>
          <p:cNvSpPr>
            <a:spLocks noChangeArrowheads="1"/>
          </p:cNvSpPr>
          <p:nvPr/>
        </p:nvSpPr>
        <p:spPr bwMode="auto">
          <a:xfrm>
            <a:off x="0" y="29213"/>
            <a:ext cx="12192000" cy="688975"/>
          </a:xfrm>
          <a:prstGeom prst="rect">
            <a:avLst/>
          </a:prstGeom>
          <a:solidFill>
            <a:schemeClr val="accent4">
              <a:lumMod val="40000"/>
              <a:lumOff val="60000"/>
            </a:schemeClr>
          </a:solidFill>
          <a:ln>
            <a:noFill/>
          </a:ln>
          <a:effectLst/>
          <a:extLst/>
        </p:spPr>
        <p:txBody>
          <a:bodyPr/>
          <a:lstStyle>
            <a:lvl1pPr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pPr>
              <a:spcBef>
                <a:spcPct val="0"/>
              </a:spcBef>
              <a:buSzTx/>
              <a:buFontTx/>
              <a:buNone/>
            </a:pPr>
            <a:r>
              <a:rPr lang="en-US" sz="3200" dirty="0">
                <a:solidFill>
                  <a:srgbClr val="004080"/>
                </a:solidFill>
                <a:latin typeface="Palatino Linotype" panose="02040502050505030304" pitchFamily="18" charset="0"/>
                <a:cs typeface="Times New Roman" panose="02020603050405020304" pitchFamily="18" charset="0"/>
              </a:rPr>
              <a:t>Numerical Aperture &amp; Resolution </a:t>
            </a:r>
          </a:p>
        </p:txBody>
      </p:sp>
      <p:sp>
        <p:nvSpPr>
          <p:cNvPr id="10244" name="Rectangle 3"/>
          <p:cNvSpPr>
            <a:spLocks noChangeArrowheads="1"/>
          </p:cNvSpPr>
          <p:nvPr/>
        </p:nvSpPr>
        <p:spPr bwMode="auto">
          <a:xfrm>
            <a:off x="5208206" y="1525587"/>
            <a:ext cx="6209730" cy="440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588" indent="-1588"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pPr algn="l" eaLnBrk="1" hangingPunct="1">
              <a:buSzTx/>
              <a:buFontTx/>
              <a:buNone/>
            </a:pPr>
            <a:r>
              <a:rPr lang="en-US" sz="2000" b="0" dirty="0">
                <a:solidFill>
                  <a:srgbClr val="004080"/>
                </a:solidFill>
                <a:latin typeface="Palatino Linotype" panose="02040502050505030304" pitchFamily="18" charset="0"/>
                <a:cs typeface="Times New Roman" panose="02020603050405020304" pitchFamily="18" charset="0"/>
              </a:rPr>
              <a:t>The numerical aperture (</a:t>
            </a:r>
            <a:r>
              <a:rPr lang="en-US" sz="2000" b="0" i="1" dirty="0">
                <a:solidFill>
                  <a:srgbClr val="004080"/>
                </a:solidFill>
                <a:latin typeface="Palatino Linotype" panose="02040502050505030304" pitchFamily="18" charset="0"/>
                <a:cs typeface="Times New Roman" panose="02020603050405020304" pitchFamily="18" charset="0"/>
              </a:rPr>
              <a:t>NA)</a:t>
            </a:r>
            <a:r>
              <a:rPr lang="en-US" sz="2000" b="0" dirty="0">
                <a:solidFill>
                  <a:srgbClr val="004080"/>
                </a:solidFill>
                <a:latin typeface="Palatino Linotype" panose="02040502050505030304" pitchFamily="18" charset="0"/>
                <a:cs typeface="Times New Roman" panose="02020603050405020304" pitchFamily="18" charset="0"/>
              </a:rPr>
              <a:t> is one of the most important parameters of an optical microscope.</a:t>
            </a:r>
          </a:p>
          <a:p>
            <a:pPr algn="l" eaLnBrk="1" hangingPunct="1">
              <a:buSzTx/>
              <a:buFontTx/>
              <a:buNone/>
            </a:pPr>
            <a:endParaRPr lang="en-US" sz="2000" b="0" dirty="0">
              <a:solidFill>
                <a:srgbClr val="004080"/>
              </a:solidFill>
              <a:latin typeface="Palatino Linotype" panose="02040502050505030304" pitchFamily="18" charset="0"/>
              <a:cs typeface="Times New Roman" panose="02020603050405020304" pitchFamily="18" charset="0"/>
            </a:endParaRPr>
          </a:p>
          <a:p>
            <a:pPr algn="l" eaLnBrk="1" hangingPunct="1">
              <a:spcAft>
                <a:spcPct val="50000"/>
              </a:spcAft>
              <a:buSzTx/>
              <a:buFontTx/>
              <a:buNone/>
            </a:pPr>
            <a:r>
              <a:rPr lang="en-US" sz="2000" b="0" dirty="0">
                <a:solidFill>
                  <a:srgbClr val="004080"/>
                </a:solidFill>
                <a:latin typeface="Palatino Linotype" panose="02040502050505030304" pitchFamily="18" charset="0"/>
                <a:cs typeface="Times New Roman" panose="02020603050405020304" pitchFamily="18" charset="0"/>
              </a:rPr>
              <a:t>It determines:</a:t>
            </a:r>
          </a:p>
          <a:p>
            <a:pPr algn="l" eaLnBrk="1" hangingPunct="1">
              <a:buSzTx/>
            </a:pPr>
            <a:r>
              <a:rPr lang="en-US" sz="2000" b="0" dirty="0">
                <a:solidFill>
                  <a:srgbClr val="004080"/>
                </a:solidFill>
                <a:latin typeface="Palatino Linotype" panose="02040502050505030304" pitchFamily="18" charset="0"/>
                <a:cs typeface="Times New Roman" panose="02020603050405020304" pitchFamily="18" charset="0"/>
              </a:rPr>
              <a:t> The amount of collected light</a:t>
            </a:r>
          </a:p>
          <a:p>
            <a:pPr algn="l" eaLnBrk="1" hangingPunct="1">
              <a:buSzTx/>
            </a:pPr>
            <a:endParaRPr lang="en-US" sz="2000" b="0" dirty="0">
              <a:solidFill>
                <a:srgbClr val="004080"/>
              </a:solidFill>
              <a:latin typeface="Palatino Linotype" panose="02040502050505030304" pitchFamily="18" charset="0"/>
              <a:cs typeface="Times New Roman" panose="02020603050405020304" pitchFamily="18" charset="0"/>
            </a:endParaRPr>
          </a:p>
          <a:p>
            <a:pPr algn="l" eaLnBrk="1" hangingPunct="1">
              <a:buSzTx/>
            </a:pPr>
            <a:r>
              <a:rPr lang="en-US" sz="2000" b="0" dirty="0">
                <a:solidFill>
                  <a:srgbClr val="004080"/>
                </a:solidFill>
                <a:latin typeface="Palatino Linotype" panose="02040502050505030304" pitchFamily="18" charset="0"/>
                <a:cs typeface="Times New Roman" panose="02020603050405020304" pitchFamily="18" charset="0"/>
              </a:rPr>
              <a:t>The optical resolution</a:t>
            </a:r>
          </a:p>
          <a:p>
            <a:pPr algn="l" eaLnBrk="1" hangingPunct="1">
              <a:buSzTx/>
            </a:pPr>
            <a:endParaRPr lang="en-US" sz="2000" b="0" dirty="0">
              <a:solidFill>
                <a:srgbClr val="004080"/>
              </a:solidFill>
              <a:latin typeface="Palatino Linotype" panose="02040502050505030304" pitchFamily="18" charset="0"/>
              <a:cs typeface="Times New Roman" panose="02020603050405020304" pitchFamily="18" charset="0"/>
            </a:endParaRPr>
          </a:p>
          <a:p>
            <a:pPr algn="l" eaLnBrk="1" hangingPunct="1">
              <a:buSzTx/>
            </a:pPr>
            <a:endParaRPr lang="en-US" sz="2000" b="0" dirty="0">
              <a:solidFill>
                <a:srgbClr val="004080"/>
              </a:solidFill>
              <a:latin typeface="Palatino Linotype" panose="02040502050505030304" pitchFamily="18" charset="0"/>
              <a:cs typeface="Times New Roman" panose="02020603050405020304" pitchFamily="18" charset="0"/>
            </a:endParaRPr>
          </a:p>
          <a:p>
            <a:pPr algn="l" eaLnBrk="1" hangingPunct="1">
              <a:buSzTx/>
            </a:pPr>
            <a:r>
              <a:rPr lang="en-US" sz="2000" b="0" dirty="0">
                <a:solidFill>
                  <a:srgbClr val="004080"/>
                </a:solidFill>
                <a:latin typeface="Palatino Linotype" panose="02040502050505030304" pitchFamily="18" charset="0"/>
                <a:cs typeface="Times New Roman" panose="02020603050405020304" pitchFamily="18" charset="0"/>
              </a:rPr>
              <a:t>But where does it originate?</a:t>
            </a:r>
          </a:p>
        </p:txBody>
      </p:sp>
      <p:graphicFrame>
        <p:nvGraphicFramePr>
          <p:cNvPr id="10245" name="Object 5"/>
          <p:cNvGraphicFramePr>
            <a:graphicFrameLocks noChangeAspect="1"/>
          </p:cNvGraphicFramePr>
          <p:nvPr>
            <p:extLst>
              <p:ext uri="{D42A27DB-BD31-4B8C-83A1-F6EECF244321}">
                <p14:modId xmlns:p14="http://schemas.microsoft.com/office/powerpoint/2010/main" val="1908257249"/>
              </p:ext>
            </p:extLst>
          </p:nvPr>
        </p:nvGraphicFramePr>
        <p:xfrm>
          <a:off x="7429500" y="2292350"/>
          <a:ext cx="1193800" cy="266700"/>
        </p:xfrm>
        <a:graphic>
          <a:graphicData uri="http://schemas.openxmlformats.org/presentationml/2006/ole">
            <mc:AlternateContent xmlns:mc="http://schemas.openxmlformats.org/markup-compatibility/2006">
              <mc:Choice xmlns:v="urn:schemas-microsoft-com:vml" Requires="v">
                <p:oleObj spid="_x0000_s4364" name="Equation" r:id="rId4" imgW="1193800" imgH="266700" progId="Equation.DSMT4">
                  <p:embed/>
                </p:oleObj>
              </mc:Choice>
              <mc:Fallback>
                <p:oleObj name="Equation" r:id="rId4" imgW="1193800" imgH="2667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500" y="2292350"/>
                        <a:ext cx="11938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6" name="Object 6"/>
          <p:cNvGraphicFramePr>
            <a:graphicFrameLocks noChangeAspect="1"/>
          </p:cNvGraphicFramePr>
          <p:nvPr>
            <p:extLst>
              <p:ext uri="{D42A27DB-BD31-4B8C-83A1-F6EECF244321}">
                <p14:modId xmlns:p14="http://schemas.microsoft.com/office/powerpoint/2010/main" val="2231897298"/>
              </p:ext>
            </p:extLst>
          </p:nvPr>
        </p:nvGraphicFramePr>
        <p:xfrm>
          <a:off x="7645400" y="3615615"/>
          <a:ext cx="762000" cy="228600"/>
        </p:xfrm>
        <a:graphic>
          <a:graphicData uri="http://schemas.openxmlformats.org/presentationml/2006/ole">
            <mc:AlternateContent xmlns:mc="http://schemas.openxmlformats.org/markup-compatibility/2006">
              <mc:Choice xmlns:v="urn:schemas-microsoft-com:vml" Requires="v">
                <p:oleObj spid="_x0000_s4365" name="Equation" r:id="rId6" imgW="762000" imgH="228600" progId="Equation.DSMT4">
                  <p:embed/>
                </p:oleObj>
              </mc:Choice>
              <mc:Fallback>
                <p:oleObj name="Equation" r:id="rId6" imgW="7620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5400" y="3615615"/>
                        <a:ext cx="762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7" name="Object 7"/>
          <p:cNvGraphicFramePr>
            <a:graphicFrameLocks noChangeAspect="1"/>
          </p:cNvGraphicFramePr>
          <p:nvPr>
            <p:extLst>
              <p:ext uri="{D42A27DB-BD31-4B8C-83A1-F6EECF244321}">
                <p14:modId xmlns:p14="http://schemas.microsoft.com/office/powerpoint/2010/main" val="468018703"/>
              </p:ext>
            </p:extLst>
          </p:nvPr>
        </p:nvGraphicFramePr>
        <p:xfrm>
          <a:off x="7429500" y="4521420"/>
          <a:ext cx="901700" cy="469900"/>
        </p:xfrm>
        <a:graphic>
          <a:graphicData uri="http://schemas.openxmlformats.org/presentationml/2006/ole">
            <mc:AlternateContent xmlns:mc="http://schemas.openxmlformats.org/markup-compatibility/2006">
              <mc:Choice xmlns:v="urn:schemas-microsoft-com:vml" Requires="v">
                <p:oleObj spid="_x0000_s4366" name="Equation" r:id="rId8" imgW="901700" imgH="469900" progId="Equation.DSMT4">
                  <p:embed/>
                </p:oleObj>
              </mc:Choice>
              <mc:Fallback>
                <p:oleObj name="Equation" r:id="rId8" imgW="901700" imgH="4699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29500" y="4521420"/>
                        <a:ext cx="9017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248" name="Group 33"/>
          <p:cNvGrpSpPr>
            <a:grpSpLocks/>
          </p:cNvGrpSpPr>
          <p:nvPr/>
        </p:nvGrpSpPr>
        <p:grpSpPr bwMode="auto">
          <a:xfrm>
            <a:off x="717168" y="1525587"/>
            <a:ext cx="3598863" cy="3116263"/>
            <a:chOff x="520" y="856"/>
            <a:chExt cx="2267" cy="1963"/>
          </a:xfrm>
        </p:grpSpPr>
        <p:sp>
          <p:nvSpPr>
            <p:cNvPr id="10250" name="Line 9"/>
            <p:cNvSpPr>
              <a:spLocks noChangeShapeType="1"/>
            </p:cNvSpPr>
            <p:nvPr/>
          </p:nvSpPr>
          <p:spPr bwMode="auto">
            <a:xfrm flipH="1">
              <a:off x="1876" y="2105"/>
              <a:ext cx="0" cy="615"/>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1" name="AutoShape 10"/>
            <p:cNvSpPr>
              <a:spLocks noChangeArrowheads="1"/>
            </p:cNvSpPr>
            <p:nvPr/>
          </p:nvSpPr>
          <p:spPr bwMode="auto">
            <a:xfrm rot="-5400000">
              <a:off x="481" y="904"/>
              <a:ext cx="1412" cy="1329"/>
            </a:xfrm>
            <a:prstGeom prst="triangle">
              <a:avLst>
                <a:gd name="adj" fmla="val 50000"/>
              </a:avLst>
            </a:prstGeom>
            <a:gradFill rotWithShape="1">
              <a:gsLst>
                <a:gs pos="0">
                  <a:srgbClr val="FFFF66"/>
                </a:gs>
                <a:gs pos="100000">
                  <a:srgbClr val="FFFFFF"/>
                </a:gs>
              </a:gsLst>
              <a:lin ang="5400000" scaled="1"/>
            </a:gra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endParaRPr lang="en-US"/>
            </a:p>
          </p:txBody>
        </p:sp>
        <p:sp>
          <p:nvSpPr>
            <p:cNvPr id="10252" name="Oval 13"/>
            <p:cNvSpPr>
              <a:spLocks noChangeArrowheads="1"/>
            </p:cNvSpPr>
            <p:nvPr/>
          </p:nvSpPr>
          <p:spPr bwMode="auto">
            <a:xfrm>
              <a:off x="1763" y="856"/>
              <a:ext cx="155" cy="1429"/>
            </a:xfrm>
            <a:prstGeom prst="ellipse">
              <a:avLst/>
            </a:prstGeom>
            <a:gradFill rotWithShape="1">
              <a:gsLst>
                <a:gs pos="0">
                  <a:srgbClr val="0000CC"/>
                </a:gs>
                <a:gs pos="50000">
                  <a:srgbClr val="618FFD"/>
                </a:gs>
                <a:gs pos="100000">
                  <a:srgbClr val="0000CC"/>
                </a:gs>
              </a:gsLst>
              <a:lin ang="0" scaled="1"/>
            </a:gra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endParaRPr lang="en-US"/>
            </a:p>
          </p:txBody>
        </p:sp>
        <p:sp>
          <p:nvSpPr>
            <p:cNvPr id="10253" name="Freeform 15"/>
            <p:cNvSpPr>
              <a:spLocks/>
            </p:cNvSpPr>
            <p:nvPr/>
          </p:nvSpPr>
          <p:spPr bwMode="auto">
            <a:xfrm>
              <a:off x="945" y="1339"/>
              <a:ext cx="46" cy="444"/>
            </a:xfrm>
            <a:custGeom>
              <a:avLst/>
              <a:gdLst>
                <a:gd name="T0" fmla="*/ 0 w 68"/>
                <a:gd name="T1" fmla="*/ 444 h 444"/>
                <a:gd name="T2" fmla="*/ 45 w 68"/>
                <a:gd name="T3" fmla="*/ 228 h 444"/>
                <a:gd name="T4" fmla="*/ 4 w 68"/>
                <a:gd name="T5" fmla="*/ 0 h 444"/>
                <a:gd name="T6" fmla="*/ 0 60000 65536"/>
                <a:gd name="T7" fmla="*/ 0 60000 65536"/>
                <a:gd name="T8" fmla="*/ 0 60000 65536"/>
              </a:gdLst>
              <a:ahLst/>
              <a:cxnLst>
                <a:cxn ang="T6">
                  <a:pos x="T0" y="T1"/>
                </a:cxn>
                <a:cxn ang="T7">
                  <a:pos x="T2" y="T3"/>
                </a:cxn>
                <a:cxn ang="T8">
                  <a:pos x="T4" y="T5"/>
                </a:cxn>
              </a:cxnLst>
              <a:rect l="0" t="0" r="r" b="b"/>
              <a:pathLst>
                <a:path w="68" h="444">
                  <a:moveTo>
                    <a:pt x="0" y="444"/>
                  </a:moveTo>
                  <a:cubicBezTo>
                    <a:pt x="33" y="373"/>
                    <a:pt x="66" y="302"/>
                    <a:pt x="67" y="228"/>
                  </a:cubicBezTo>
                  <a:cubicBezTo>
                    <a:pt x="68" y="154"/>
                    <a:pt x="37" y="77"/>
                    <a:pt x="6" y="0"/>
                  </a:cubicBezTo>
                </a:path>
              </a:pathLst>
            </a:custGeom>
            <a:noFill/>
            <a:ln w="19050" cap="flat" cmpd="sng">
              <a:solidFill>
                <a:srgbClr val="80808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Line 16"/>
            <p:cNvSpPr>
              <a:spLocks noChangeShapeType="1"/>
            </p:cNvSpPr>
            <p:nvPr/>
          </p:nvSpPr>
          <p:spPr bwMode="auto">
            <a:xfrm flipV="1">
              <a:off x="520" y="1568"/>
              <a:ext cx="226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7"/>
            <p:cNvSpPr>
              <a:spLocks noChangeShapeType="1"/>
            </p:cNvSpPr>
            <p:nvPr/>
          </p:nvSpPr>
          <p:spPr bwMode="auto">
            <a:xfrm flipH="1">
              <a:off x="520" y="1463"/>
              <a:ext cx="0" cy="1249"/>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256" name="Group 32"/>
            <p:cNvGrpSpPr>
              <a:grpSpLocks/>
            </p:cNvGrpSpPr>
            <p:nvPr/>
          </p:nvGrpSpPr>
          <p:grpSpPr bwMode="auto">
            <a:xfrm>
              <a:off x="2026" y="857"/>
              <a:ext cx="310" cy="1424"/>
              <a:chOff x="2026" y="857"/>
              <a:chExt cx="310" cy="1424"/>
            </a:xfrm>
          </p:grpSpPr>
          <p:grpSp>
            <p:nvGrpSpPr>
              <p:cNvPr id="10264" name="Group 21"/>
              <p:cNvGrpSpPr>
                <a:grpSpLocks/>
              </p:cNvGrpSpPr>
              <p:nvPr/>
            </p:nvGrpSpPr>
            <p:grpSpPr bwMode="auto">
              <a:xfrm>
                <a:off x="2181" y="857"/>
                <a:ext cx="0" cy="1424"/>
                <a:chOff x="2459" y="1162"/>
                <a:chExt cx="0" cy="1424"/>
              </a:xfrm>
            </p:grpSpPr>
            <p:sp>
              <p:nvSpPr>
                <p:cNvPr id="10266" name="Line 22"/>
                <p:cNvSpPr>
                  <a:spLocks noChangeShapeType="1"/>
                </p:cNvSpPr>
                <p:nvPr/>
              </p:nvSpPr>
              <p:spPr bwMode="auto">
                <a:xfrm rot="-5400000" flipH="1" flipV="1">
                  <a:off x="2205" y="2332"/>
                  <a:ext cx="50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7" name="Line 23"/>
                <p:cNvSpPr>
                  <a:spLocks noChangeShapeType="1"/>
                </p:cNvSpPr>
                <p:nvPr/>
              </p:nvSpPr>
              <p:spPr bwMode="auto">
                <a:xfrm rot="16200000" flipV="1">
                  <a:off x="2205" y="1416"/>
                  <a:ext cx="50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65" name="Text Box 25"/>
              <p:cNvSpPr txBox="1">
                <a:spLocks noChangeArrowheads="1"/>
              </p:cNvSpPr>
              <p:nvPr/>
            </p:nvSpPr>
            <p:spPr bwMode="auto">
              <a:xfrm>
                <a:off x="2026" y="1431"/>
                <a:ext cx="310" cy="231"/>
              </a:xfrm>
              <a:prstGeom prst="rect">
                <a:avLst/>
              </a:prstGeom>
              <a:solidFill>
                <a:srgbClr val="FFFF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pPr algn="l">
                  <a:buFontTx/>
                  <a:buNone/>
                </a:pPr>
                <a:r>
                  <a:rPr lang="en-US" b="0">
                    <a:solidFill>
                      <a:srgbClr val="004080"/>
                    </a:solidFill>
                  </a:rPr>
                  <a:t>2</a:t>
                </a:r>
                <a:r>
                  <a:rPr lang="en-US" b="0" i="1">
                    <a:solidFill>
                      <a:srgbClr val="004080"/>
                    </a:solidFill>
                  </a:rPr>
                  <a:t>a</a:t>
                </a:r>
                <a:endParaRPr lang="en-US" b="0">
                  <a:solidFill>
                    <a:schemeClr val="tx1"/>
                  </a:solidFill>
                  <a:latin typeface="Times New Roman" panose="02020603050405020304" pitchFamily="18" charset="0"/>
                </a:endParaRPr>
              </a:p>
            </p:txBody>
          </p:sp>
        </p:grpSp>
        <p:graphicFrame>
          <p:nvGraphicFramePr>
            <p:cNvPr id="10257" name="Object 26"/>
            <p:cNvGraphicFramePr>
              <a:graphicFrameLocks noChangeAspect="1"/>
            </p:cNvGraphicFramePr>
            <p:nvPr/>
          </p:nvGraphicFramePr>
          <p:xfrm>
            <a:off x="1064" y="1360"/>
            <a:ext cx="104" cy="144"/>
          </p:xfrm>
          <a:graphic>
            <a:graphicData uri="http://schemas.openxmlformats.org/presentationml/2006/ole">
              <mc:AlternateContent xmlns:mc="http://schemas.openxmlformats.org/markup-compatibility/2006">
                <mc:Choice xmlns:v="urn:schemas-microsoft-com:vml" Requires="v">
                  <p:oleObj spid="_x0000_s4367" name="Equation" r:id="rId10" imgW="165100" imgH="228600" progId="Equation.DSMT4">
                    <p:embed/>
                  </p:oleObj>
                </mc:Choice>
                <mc:Fallback>
                  <p:oleObj name="Equation" r:id="rId10" imgW="1651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4" y="1360"/>
                          <a:ext cx="104"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58" name="Object 27"/>
            <p:cNvGraphicFramePr>
              <a:graphicFrameLocks noChangeAspect="1"/>
            </p:cNvGraphicFramePr>
            <p:nvPr/>
          </p:nvGraphicFramePr>
          <p:xfrm>
            <a:off x="1064" y="1624"/>
            <a:ext cx="104" cy="144"/>
          </p:xfrm>
          <a:graphic>
            <a:graphicData uri="http://schemas.openxmlformats.org/presentationml/2006/ole">
              <mc:AlternateContent xmlns:mc="http://schemas.openxmlformats.org/markup-compatibility/2006">
                <mc:Choice xmlns:v="urn:schemas-microsoft-com:vml" Requires="v">
                  <p:oleObj spid="_x0000_s4368" name="Equation" r:id="rId12" imgW="165100" imgH="228600" progId="Equation.DSMT4">
                    <p:embed/>
                  </p:oleObj>
                </mc:Choice>
                <mc:Fallback>
                  <p:oleObj name="Equation" r:id="rId12" imgW="1651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4" y="1624"/>
                          <a:ext cx="104"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259" name="Group 31"/>
            <p:cNvGrpSpPr>
              <a:grpSpLocks/>
            </p:cNvGrpSpPr>
            <p:nvPr/>
          </p:nvGrpSpPr>
          <p:grpSpPr bwMode="auto">
            <a:xfrm>
              <a:off x="529" y="2588"/>
              <a:ext cx="1340" cy="231"/>
              <a:chOff x="529" y="2588"/>
              <a:chExt cx="1340" cy="231"/>
            </a:xfrm>
          </p:grpSpPr>
          <p:grpSp>
            <p:nvGrpSpPr>
              <p:cNvPr id="10260" name="Group 18"/>
              <p:cNvGrpSpPr>
                <a:grpSpLocks/>
              </p:cNvGrpSpPr>
              <p:nvPr/>
            </p:nvGrpSpPr>
            <p:grpSpPr bwMode="auto">
              <a:xfrm>
                <a:off x="529" y="2705"/>
                <a:ext cx="1340" cy="0"/>
                <a:chOff x="867" y="3010"/>
                <a:chExt cx="1340" cy="0"/>
              </a:xfrm>
            </p:grpSpPr>
            <p:sp>
              <p:nvSpPr>
                <p:cNvPr id="10262" name="Line 19"/>
                <p:cNvSpPr>
                  <a:spLocks noChangeShapeType="1"/>
                </p:cNvSpPr>
                <p:nvPr/>
              </p:nvSpPr>
              <p:spPr bwMode="auto">
                <a:xfrm flipH="1" flipV="1">
                  <a:off x="867" y="3010"/>
                  <a:ext cx="50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3" name="Line 20"/>
                <p:cNvSpPr>
                  <a:spLocks noChangeShapeType="1"/>
                </p:cNvSpPr>
                <p:nvPr/>
              </p:nvSpPr>
              <p:spPr bwMode="auto">
                <a:xfrm flipV="1">
                  <a:off x="1699" y="3010"/>
                  <a:ext cx="508"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61" name="Text Box 29"/>
              <p:cNvSpPr txBox="1">
                <a:spLocks noChangeArrowheads="1"/>
              </p:cNvSpPr>
              <p:nvPr/>
            </p:nvSpPr>
            <p:spPr bwMode="auto">
              <a:xfrm>
                <a:off x="1082" y="2588"/>
                <a:ext cx="1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pPr>
                  <a:buFontTx/>
                  <a:buNone/>
                </a:pPr>
                <a:r>
                  <a:rPr lang="en-US" b="0" i="1">
                    <a:solidFill>
                      <a:srgbClr val="004080"/>
                    </a:solidFill>
                  </a:rPr>
                  <a:t>z</a:t>
                </a:r>
                <a:endParaRPr lang="en-US"/>
              </a:p>
            </p:txBody>
          </p:sp>
        </p:grpSp>
      </p:grpSp>
      <p:graphicFrame>
        <p:nvGraphicFramePr>
          <p:cNvPr id="10249" name="Object 34"/>
          <p:cNvGraphicFramePr>
            <a:graphicFrameLocks noChangeAspect="1"/>
          </p:cNvGraphicFramePr>
          <p:nvPr>
            <p:extLst>
              <p:ext uri="{D42A27DB-BD31-4B8C-83A1-F6EECF244321}">
                <p14:modId xmlns:p14="http://schemas.microsoft.com/office/powerpoint/2010/main" val="2131757621"/>
              </p:ext>
            </p:extLst>
          </p:nvPr>
        </p:nvGraphicFramePr>
        <p:xfrm>
          <a:off x="1686206" y="4982369"/>
          <a:ext cx="1371600" cy="406400"/>
        </p:xfrm>
        <a:graphic>
          <a:graphicData uri="http://schemas.openxmlformats.org/presentationml/2006/ole">
            <mc:AlternateContent xmlns:mc="http://schemas.openxmlformats.org/markup-compatibility/2006">
              <mc:Choice xmlns:v="urn:schemas-microsoft-com:vml" Requires="v">
                <p:oleObj spid="_x0000_s4369" name="Equation" r:id="rId13" imgW="1371600" imgH="406400" progId="Equation.DSMT4">
                  <p:embed/>
                </p:oleObj>
              </mc:Choice>
              <mc:Fallback>
                <p:oleObj name="Equation" r:id="rId13" imgW="1371600" imgH="4064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86206" y="4982369"/>
                        <a:ext cx="1371600" cy="406400"/>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1428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0" y="27296"/>
            <a:ext cx="12192000" cy="688975"/>
          </a:xfrm>
          <a:prstGeom prst="rect">
            <a:avLst/>
          </a:prstGeom>
          <a:solidFill>
            <a:schemeClr val="accent4">
              <a:lumMod val="40000"/>
              <a:lumOff val="60000"/>
            </a:schemeClr>
          </a:solidFill>
          <a:ln>
            <a:noFill/>
          </a:ln>
          <a:effectLst/>
          <a:extLst/>
        </p:spPr>
        <p:txBody>
          <a:bodyPr/>
          <a:lstStyle>
            <a:lvl1pPr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pPr>
              <a:spcBef>
                <a:spcPct val="0"/>
              </a:spcBef>
              <a:buSzTx/>
              <a:buFontTx/>
              <a:buNone/>
            </a:pPr>
            <a:r>
              <a:rPr lang="en-US" sz="3200" dirty="0">
                <a:solidFill>
                  <a:srgbClr val="004080"/>
                </a:solidFill>
                <a:latin typeface="Palatino Linotype" panose="02040502050505030304" pitchFamily="18" charset="0"/>
                <a:cs typeface="Times New Roman" panose="02020603050405020304" pitchFamily="18" charset="0"/>
              </a:rPr>
              <a:t>Typical Values</a:t>
            </a:r>
          </a:p>
        </p:txBody>
      </p:sp>
      <p:sp>
        <p:nvSpPr>
          <p:cNvPr id="22532" name="Rectangle 3"/>
          <p:cNvSpPr>
            <a:spLocks noChangeArrowheads="1"/>
          </p:cNvSpPr>
          <p:nvPr/>
        </p:nvSpPr>
        <p:spPr bwMode="auto">
          <a:xfrm>
            <a:off x="1423916" y="1178232"/>
            <a:ext cx="7696200" cy="178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7800" indent="-1778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pPr algn="l" eaLnBrk="1" hangingPunct="1">
              <a:buSzTx/>
            </a:pPr>
            <a:r>
              <a:rPr lang="en-US" sz="2000" b="0" dirty="0">
                <a:solidFill>
                  <a:srgbClr val="004080"/>
                </a:solidFill>
                <a:latin typeface="Palatino Linotype" panose="02040502050505030304" pitchFamily="18" charset="0"/>
                <a:cs typeface="Times New Roman" panose="02020603050405020304" pitchFamily="18" charset="0"/>
              </a:rPr>
              <a:t>A round aperture produces an airy disk on the screen</a:t>
            </a:r>
          </a:p>
          <a:p>
            <a:pPr algn="l" eaLnBrk="1" hangingPunct="1">
              <a:buSzTx/>
            </a:pPr>
            <a:r>
              <a:rPr lang="en-US" sz="2000" b="0" dirty="0">
                <a:solidFill>
                  <a:srgbClr val="004080"/>
                </a:solidFill>
                <a:latin typeface="Palatino Linotype" panose="02040502050505030304" pitchFamily="18" charset="0"/>
                <a:cs typeface="Times New Roman" panose="02020603050405020304" pitchFamily="18" charset="0"/>
              </a:rPr>
              <a:t>The size of the airy disk(s) depends on the </a:t>
            </a:r>
            <a:r>
              <a:rPr lang="en-US" sz="2000" b="0" i="1" dirty="0">
                <a:solidFill>
                  <a:srgbClr val="004080"/>
                </a:solidFill>
                <a:latin typeface="Palatino Linotype" panose="02040502050505030304" pitchFamily="18" charset="0"/>
                <a:cs typeface="Times New Roman" panose="02020603050405020304" pitchFamily="18" charset="0"/>
              </a:rPr>
              <a:t>NA</a:t>
            </a:r>
            <a:r>
              <a:rPr lang="en-US" sz="2000" b="0" dirty="0">
                <a:solidFill>
                  <a:srgbClr val="004080"/>
                </a:solidFill>
                <a:latin typeface="Palatino Linotype" panose="02040502050505030304" pitchFamily="18" charset="0"/>
                <a:cs typeface="Times New Roman" panose="02020603050405020304" pitchFamily="18" charset="0"/>
              </a:rPr>
              <a:t> and </a:t>
            </a:r>
            <a:r>
              <a:rPr lang="en-US" sz="2000" b="0" i="1" dirty="0">
                <a:solidFill>
                  <a:srgbClr val="004080"/>
                </a:solidFill>
                <a:latin typeface="Palatino Linotype" panose="02040502050505030304" pitchFamily="18" charset="0"/>
                <a:cs typeface="Times New Roman" panose="02020603050405020304" pitchFamily="18" charset="0"/>
                <a:sym typeface="Symbol" panose="05050102010706020507" pitchFamily="18" charset="2"/>
              </a:rPr>
              <a:t></a:t>
            </a:r>
          </a:p>
          <a:p>
            <a:pPr algn="l" eaLnBrk="1" hangingPunct="1">
              <a:buSzTx/>
            </a:pPr>
            <a:endParaRPr lang="en-US" sz="2000" b="0" i="1" dirty="0">
              <a:solidFill>
                <a:srgbClr val="004080"/>
              </a:solidFill>
              <a:latin typeface="Palatino Linotype" panose="02040502050505030304" pitchFamily="18" charset="0"/>
              <a:cs typeface="Times New Roman" panose="02020603050405020304" pitchFamily="18" charset="0"/>
              <a:sym typeface="Symbol" panose="05050102010706020507" pitchFamily="18" charset="2"/>
            </a:endParaRPr>
          </a:p>
          <a:p>
            <a:pPr algn="l" eaLnBrk="1" hangingPunct="1">
              <a:buSzTx/>
            </a:pPr>
            <a:r>
              <a:rPr lang="en-US" sz="2000" b="0" dirty="0">
                <a:solidFill>
                  <a:srgbClr val="004080"/>
                </a:solidFill>
                <a:latin typeface="Palatino Linotype" panose="02040502050505030304" pitchFamily="18" charset="0"/>
                <a:cs typeface="Times New Roman" panose="02020603050405020304" pitchFamily="18" charset="0"/>
                <a:sym typeface="Symbol" panose="05050102010706020507" pitchFamily="18" charset="2"/>
              </a:rPr>
              <a:t>Rayleigh criterion says resolution is:</a:t>
            </a:r>
            <a:endParaRPr lang="en-US" sz="2000" b="0" dirty="0">
              <a:solidFill>
                <a:srgbClr val="004080"/>
              </a:solidFill>
              <a:latin typeface="Palatino Linotype" panose="02040502050505030304" pitchFamily="18" charset="0"/>
              <a:cs typeface="Times New Roman" panose="02020603050405020304" pitchFamily="18" charset="0"/>
            </a:endParaRPr>
          </a:p>
        </p:txBody>
      </p:sp>
      <p:graphicFrame>
        <p:nvGraphicFramePr>
          <p:cNvPr id="22533" name="Object 4"/>
          <p:cNvGraphicFramePr>
            <a:graphicFrameLocks noChangeAspect="1"/>
          </p:cNvGraphicFramePr>
          <p:nvPr>
            <p:extLst>
              <p:ext uri="{D42A27DB-BD31-4B8C-83A1-F6EECF244321}">
                <p14:modId xmlns:p14="http://schemas.microsoft.com/office/powerpoint/2010/main" val="4045317898"/>
              </p:ext>
            </p:extLst>
          </p:nvPr>
        </p:nvGraphicFramePr>
        <p:xfrm>
          <a:off x="5886450" y="2284686"/>
          <a:ext cx="952500" cy="609600"/>
        </p:xfrm>
        <a:graphic>
          <a:graphicData uri="http://schemas.openxmlformats.org/presentationml/2006/ole">
            <mc:AlternateContent xmlns:mc="http://schemas.openxmlformats.org/markup-compatibility/2006">
              <mc:Choice xmlns:v="urn:schemas-microsoft-com:vml" Requires="v">
                <p:oleObj spid="_x0000_s3508" name="Equation" r:id="rId4" imgW="952500" imgH="609600" progId="Equation.DSMT4">
                  <p:embed/>
                </p:oleObj>
              </mc:Choice>
              <mc:Fallback>
                <p:oleObj name="Equation" r:id="rId4" imgW="952500" imgH="609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6450" y="2284686"/>
                        <a:ext cx="9525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6389" name="Object 5"/>
          <p:cNvGraphicFramePr>
            <a:graphicFrameLocks noChangeAspect="1"/>
          </p:cNvGraphicFramePr>
          <p:nvPr>
            <p:extLst>
              <p:ext uri="{D42A27DB-BD31-4B8C-83A1-F6EECF244321}">
                <p14:modId xmlns:p14="http://schemas.microsoft.com/office/powerpoint/2010/main" val="3626675527"/>
              </p:ext>
            </p:extLst>
          </p:nvPr>
        </p:nvGraphicFramePr>
        <p:xfrm>
          <a:off x="2778126" y="3620148"/>
          <a:ext cx="6634163" cy="2265363"/>
        </p:xfrm>
        <a:graphic>
          <a:graphicData uri="http://schemas.openxmlformats.org/presentationml/2006/ole">
            <mc:AlternateContent xmlns:mc="http://schemas.openxmlformats.org/markup-compatibility/2006">
              <mc:Choice xmlns:v="urn:schemas-microsoft-com:vml" Requires="v">
                <p:oleObj spid="_x0000_s3509" name="Worksheet" r:id="rId6" imgW="6632448" imgH="2264664" progId="Excel.Sheet.8">
                  <p:embed/>
                </p:oleObj>
              </mc:Choice>
              <mc:Fallback>
                <p:oleObj name="Worksheet" r:id="rId6" imgW="6632448" imgH="2264664"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8126" y="3620148"/>
                        <a:ext cx="6634163" cy="2265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2535"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28101" y="905637"/>
            <a:ext cx="1362075"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6394" name="Oval 10"/>
          <p:cNvSpPr>
            <a:spLocks noChangeArrowheads="1"/>
          </p:cNvSpPr>
          <p:nvPr/>
        </p:nvSpPr>
        <p:spPr bwMode="auto">
          <a:xfrm>
            <a:off x="5651500" y="5232400"/>
            <a:ext cx="711200" cy="381000"/>
          </a:xfrm>
          <a:prstGeom prst="ellipse">
            <a:avLst/>
          </a:pr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endParaRPr lang="en-US"/>
          </a:p>
        </p:txBody>
      </p:sp>
      <p:grpSp>
        <p:nvGrpSpPr>
          <p:cNvPr id="656390" name="Group 6"/>
          <p:cNvGrpSpPr>
            <a:grpSpLocks/>
          </p:cNvGrpSpPr>
          <p:nvPr/>
        </p:nvGrpSpPr>
        <p:grpSpPr bwMode="auto">
          <a:xfrm>
            <a:off x="3943350" y="3378201"/>
            <a:ext cx="4279900" cy="3306763"/>
            <a:chOff x="608" y="2160"/>
            <a:chExt cx="2696" cy="2083"/>
          </a:xfrm>
        </p:grpSpPr>
        <p:pic>
          <p:nvPicPr>
            <p:cNvPr id="22538" name="Picture 7" descr="Sincs resolution 1"/>
            <p:cNvPicPr>
              <a:picLocks noChangeAspect="1" noChangeArrowheads="1"/>
            </p:cNvPicPr>
            <p:nvPr/>
          </p:nvPicPr>
          <p:blipFill>
            <a:blip r:embed="rId9" cstate="print">
              <a:extLst>
                <a:ext uri="{28A0092B-C50C-407E-A947-70E740481C1C}">
                  <a14:useLocalDpi xmlns:a14="http://schemas.microsoft.com/office/drawing/2010/main" val="0"/>
                </a:ext>
              </a:extLst>
            </a:blip>
            <a:srcRect l="5463" t="7803" r="7474" b="2467"/>
            <a:stretch>
              <a:fillRect/>
            </a:stretch>
          </p:blipFill>
          <p:spPr bwMode="auto">
            <a:xfrm>
              <a:off x="608" y="2160"/>
              <a:ext cx="2564" cy="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 Box 8"/>
            <p:cNvSpPr txBox="1">
              <a:spLocks noChangeArrowheads="1"/>
            </p:cNvSpPr>
            <p:nvPr/>
          </p:nvSpPr>
          <p:spPr bwMode="auto">
            <a:xfrm>
              <a:off x="672" y="3800"/>
              <a:ext cx="2632" cy="443"/>
            </a:xfrm>
            <a:prstGeom prst="rect">
              <a:avLst/>
            </a:prstGeom>
            <a:solidFill>
              <a:srgbClr val="FFFF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pPr>
                <a:spcBef>
                  <a:spcPct val="50000"/>
                </a:spcBef>
                <a:buFontTx/>
                <a:buNone/>
              </a:pPr>
              <a:r>
                <a:rPr lang="en-US" sz="1600" b="0" i="1" dirty="0">
                  <a:solidFill>
                    <a:srgbClr val="004080"/>
                  </a:solidFill>
                  <a:latin typeface="Palatino Linotype" panose="02040502050505030304" pitchFamily="18" charset="0"/>
                </a:rPr>
                <a:t>R </a:t>
              </a:r>
              <a:r>
                <a:rPr lang="en-US" sz="1600" b="0" dirty="0">
                  <a:solidFill>
                    <a:srgbClr val="004080"/>
                  </a:solidFill>
                  <a:latin typeface="Palatino Linotype" panose="02040502050505030304" pitchFamily="18" charset="0"/>
                </a:rPr>
                <a:t>[nm] with NA = 0.3, </a:t>
              </a:r>
              <a:r>
                <a:rPr lang="en-US" sz="1600" b="0" dirty="0">
                  <a:solidFill>
                    <a:srgbClr val="004080"/>
                  </a:solidFill>
                  <a:latin typeface="Palatino Linotype" panose="02040502050505030304" pitchFamily="18" charset="0"/>
                  <a:sym typeface="Symbol" panose="05050102010706020507" pitchFamily="18" charset="2"/>
                </a:rPr>
                <a:t> = 500 nm</a:t>
              </a:r>
            </a:p>
            <a:p>
              <a:pPr>
                <a:spcBef>
                  <a:spcPct val="50000"/>
                </a:spcBef>
                <a:buFontTx/>
                <a:buNone/>
              </a:pPr>
              <a:endParaRPr lang="en-US" sz="1600" b="0" dirty="0">
                <a:solidFill>
                  <a:srgbClr val="004080"/>
                </a:solidFill>
                <a:latin typeface="Palatino Linotype" panose="02040502050505030304" pitchFamily="18" charset="0"/>
              </a:endParaRPr>
            </a:p>
          </p:txBody>
        </p:sp>
      </p:grpSp>
      <p:sp>
        <p:nvSpPr>
          <p:cNvPr id="2" name="Slide Number Placeholder 1">
            <a:extLst>
              <a:ext uri="{FF2B5EF4-FFF2-40B4-BE49-F238E27FC236}">
                <a16:creationId xmlns:a16="http://schemas.microsoft.com/office/drawing/2014/main" id="{E651E450-CD39-482B-B5C1-79D1539E706E}"/>
              </a:ext>
            </a:extLst>
          </p:cNvPr>
          <p:cNvSpPr>
            <a:spLocks noGrp="1"/>
          </p:cNvSpPr>
          <p:nvPr>
            <p:ph type="sldNum" sz="quarter" idx="12"/>
          </p:nvPr>
        </p:nvSpPr>
        <p:spPr/>
        <p:txBody>
          <a:bodyPr/>
          <a:lstStyle/>
          <a:p>
            <a:fld id="{BAF8AEF4-E34B-4A88-8A9B-B4D1D0216C8A}" type="slidenum">
              <a:rPr lang="en-US" smtClean="0"/>
              <a:t>5</a:t>
            </a:fld>
            <a:endParaRPr lang="en-US"/>
          </a:p>
        </p:txBody>
      </p:sp>
    </p:spTree>
    <p:extLst>
      <p:ext uri="{BB962C8B-B14F-4D97-AF65-F5344CB8AC3E}">
        <p14:creationId xmlns:p14="http://schemas.microsoft.com/office/powerpoint/2010/main" val="170488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563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656390"/>
                                        </p:tgtEl>
                                        <p:attrNameLst>
                                          <p:attrName>style.visibility</p:attrName>
                                        </p:attrNameLst>
                                      </p:cBhvr>
                                      <p:to>
                                        <p:strVal val="hidden"/>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499"/>
                                          </p:stCondLst>
                                        </p:cTn>
                                        <p:tgtEl>
                                          <p:spTgt spid="65638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56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9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296"/>
            <a:ext cx="12192000" cy="764274"/>
          </a:xfrm>
          <a:solidFill>
            <a:schemeClr val="accent4">
              <a:lumMod val="40000"/>
              <a:lumOff val="60000"/>
            </a:schemeClr>
          </a:solidFill>
        </p:spPr>
        <p:txBody>
          <a:bodyPr>
            <a:normAutofit/>
          </a:bodyPr>
          <a:lstStyle/>
          <a:p>
            <a:pPr algn="ctr"/>
            <a:r>
              <a:rPr lang="en-US" sz="3200" b="1" dirty="0">
                <a:solidFill>
                  <a:schemeClr val="accent1">
                    <a:lumMod val="50000"/>
                  </a:schemeClr>
                </a:solidFill>
                <a:latin typeface="Palatino Linotype" panose="02040502050505030304" pitchFamily="18" charset="0"/>
                <a:cs typeface="Times New Roman" panose="02020603050405020304" pitchFamily="18" charset="0"/>
              </a:rPr>
              <a:t>Spatial Resolution of Imaging Techniques</a:t>
            </a:r>
          </a:p>
        </p:txBody>
      </p:sp>
      <p:pic>
        <p:nvPicPr>
          <p:cNvPr id="4098" name="Picture 2" descr="Image result for spatial resolution of imaging techni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125" y="908979"/>
            <a:ext cx="8792429" cy="54025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0657" y="6538912"/>
            <a:ext cx="10202921" cy="276999"/>
          </a:xfrm>
          <a:prstGeom prst="rect">
            <a:avLst/>
          </a:prstGeom>
          <a:noFill/>
        </p:spPr>
        <p:txBody>
          <a:bodyPr wrap="none" rtlCol="0">
            <a:spAutoFit/>
          </a:bodyPr>
          <a:lstStyle/>
          <a:p>
            <a:r>
              <a:rPr lang="en-US" sz="1200" dirty="0">
                <a:latin typeface="Palatino Linotype" panose="02040502050505030304" pitchFamily="18" charset="0"/>
                <a:cs typeface="Times New Roman" panose="02020603050405020304" pitchFamily="18" charset="0"/>
              </a:rPr>
              <a:t>Ref:- Allen, J.R., Ross, S.T. and Davidson, M.W., 2013. Single molecule localization microscopy for super resolution. </a:t>
            </a:r>
            <a:r>
              <a:rPr lang="en-US" sz="1200" i="1" dirty="0">
                <a:latin typeface="Palatino Linotype" panose="02040502050505030304" pitchFamily="18" charset="0"/>
                <a:cs typeface="Times New Roman" panose="02020603050405020304" pitchFamily="18" charset="0"/>
              </a:rPr>
              <a:t>Journal of Optics</a:t>
            </a:r>
            <a:r>
              <a:rPr lang="en-US" sz="1200" dirty="0">
                <a:latin typeface="Palatino Linotype" panose="02040502050505030304" pitchFamily="18" charset="0"/>
                <a:cs typeface="Times New Roman" panose="02020603050405020304" pitchFamily="18" charset="0"/>
              </a:rPr>
              <a:t>, </a:t>
            </a:r>
            <a:r>
              <a:rPr lang="en-US" sz="1200" i="1" dirty="0">
                <a:latin typeface="Palatino Linotype" panose="02040502050505030304" pitchFamily="18" charset="0"/>
                <a:cs typeface="Times New Roman" panose="02020603050405020304" pitchFamily="18" charset="0"/>
              </a:rPr>
              <a:t>15</a:t>
            </a:r>
            <a:r>
              <a:rPr lang="en-US" sz="1200" dirty="0">
                <a:latin typeface="Palatino Linotype" panose="02040502050505030304" pitchFamily="18" charset="0"/>
                <a:cs typeface="Times New Roman" panose="02020603050405020304" pitchFamily="18" charset="0"/>
              </a:rPr>
              <a:t>(9), p.094001.</a:t>
            </a:r>
          </a:p>
        </p:txBody>
      </p:sp>
      <p:sp>
        <p:nvSpPr>
          <p:cNvPr id="3" name="Slide Number Placeholder 2">
            <a:extLst>
              <a:ext uri="{FF2B5EF4-FFF2-40B4-BE49-F238E27FC236}">
                <a16:creationId xmlns:a16="http://schemas.microsoft.com/office/drawing/2014/main" id="{3C08419B-4C6C-493A-A0AC-0023E29C56A4}"/>
              </a:ext>
            </a:extLst>
          </p:cNvPr>
          <p:cNvSpPr>
            <a:spLocks noGrp="1"/>
          </p:cNvSpPr>
          <p:nvPr>
            <p:ph type="sldNum" sz="quarter" idx="12"/>
          </p:nvPr>
        </p:nvSpPr>
        <p:spPr/>
        <p:txBody>
          <a:bodyPr/>
          <a:lstStyle/>
          <a:p>
            <a:fld id="{BAF8AEF4-E34B-4A88-8A9B-B4D1D0216C8A}" type="slidenum">
              <a:rPr lang="en-US" smtClean="0"/>
              <a:t>6</a:t>
            </a:fld>
            <a:endParaRPr lang="en-US"/>
          </a:p>
        </p:txBody>
      </p:sp>
    </p:spTree>
    <p:extLst>
      <p:ext uri="{BB962C8B-B14F-4D97-AF65-F5344CB8AC3E}">
        <p14:creationId xmlns:p14="http://schemas.microsoft.com/office/powerpoint/2010/main" val="3296519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60" name="AutoShape 52"/>
          <p:cNvSpPr>
            <a:spLocks noChangeArrowheads="1"/>
          </p:cNvSpPr>
          <p:nvPr/>
        </p:nvSpPr>
        <p:spPr bwMode="auto">
          <a:xfrm>
            <a:off x="5411789" y="3098801"/>
            <a:ext cx="1362075" cy="2028825"/>
          </a:xfrm>
          <a:custGeom>
            <a:avLst/>
            <a:gdLst>
              <a:gd name="T0" fmla="*/ 1362075 w 21600"/>
              <a:gd name="T1" fmla="*/ 1014413 h 21600"/>
              <a:gd name="T2" fmla="*/ 681038 w 21600"/>
              <a:gd name="T3" fmla="*/ 2028825 h 21600"/>
              <a:gd name="T4" fmla="*/ 0 w 21600"/>
              <a:gd name="T5" fmla="*/ 1014413 h 21600"/>
              <a:gd name="T6" fmla="*/ 681038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00CCFF"/>
              </a:gs>
              <a:gs pos="50000">
                <a:srgbClr val="005E76"/>
              </a:gs>
              <a:gs pos="100000">
                <a:srgbClr val="00CCFF"/>
              </a:gs>
            </a:gsLst>
            <a:lin ang="0" scaled="1"/>
          </a:gradFill>
          <a:ln>
            <a:noFill/>
          </a:ln>
          <a:effectLst/>
          <a:extLs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653" name="AutoShape 45"/>
          <p:cNvSpPr>
            <a:spLocks noChangeArrowheads="1"/>
          </p:cNvSpPr>
          <p:nvPr/>
        </p:nvSpPr>
        <p:spPr bwMode="auto">
          <a:xfrm>
            <a:off x="5114925" y="3092451"/>
            <a:ext cx="1943100" cy="2028825"/>
          </a:xfrm>
          <a:custGeom>
            <a:avLst/>
            <a:gdLst>
              <a:gd name="T0" fmla="*/ 1626357 w 21600"/>
              <a:gd name="T1" fmla="*/ 1014413 h 21600"/>
              <a:gd name="T2" fmla="*/ 971550 w 21600"/>
              <a:gd name="T3" fmla="*/ 2028825 h 21600"/>
              <a:gd name="T4" fmla="*/ 316743 w 21600"/>
              <a:gd name="T5" fmla="*/ 1014413 h 21600"/>
              <a:gd name="T6" fmla="*/ 971550 w 21600"/>
              <a:gd name="T7" fmla="*/ 0 h 21600"/>
              <a:gd name="T8" fmla="*/ 0 60000 65536"/>
              <a:gd name="T9" fmla="*/ 0 60000 65536"/>
              <a:gd name="T10" fmla="*/ 0 60000 65536"/>
              <a:gd name="T11" fmla="*/ 0 60000 65536"/>
              <a:gd name="T12" fmla="*/ 5321 w 21600"/>
              <a:gd name="T13" fmla="*/ 5321 h 21600"/>
              <a:gd name="T14" fmla="*/ 16279 w 21600"/>
              <a:gd name="T15" fmla="*/ 16279 h 21600"/>
            </a:gdLst>
            <a:ahLst/>
            <a:cxnLst>
              <a:cxn ang="T8">
                <a:pos x="T0" y="T1"/>
              </a:cxn>
              <a:cxn ang="T9">
                <a:pos x="T2" y="T3"/>
              </a:cxn>
              <a:cxn ang="T10">
                <a:pos x="T4" y="T5"/>
              </a:cxn>
              <a:cxn ang="T11">
                <a:pos x="T6" y="T7"/>
              </a:cxn>
            </a:cxnLst>
            <a:rect l="T12" t="T13" r="T14" b="T15"/>
            <a:pathLst>
              <a:path w="21600" h="21600">
                <a:moveTo>
                  <a:pt x="0" y="0"/>
                </a:moveTo>
                <a:lnTo>
                  <a:pt x="7041" y="21600"/>
                </a:lnTo>
                <a:lnTo>
                  <a:pt x="14559" y="21600"/>
                </a:lnTo>
                <a:lnTo>
                  <a:pt x="21600" y="0"/>
                </a:lnTo>
                <a:lnTo>
                  <a:pt x="0" y="0"/>
                </a:lnTo>
                <a:close/>
              </a:path>
            </a:pathLst>
          </a:custGeom>
          <a:blipFill dpi="0" rotWithShape="1">
            <a:blip r:embed="rId3"/>
            <a:srcRect/>
            <a:tile tx="0" ty="0" sx="100000" sy="100000" flip="none" algn="tl"/>
          </a:blipFill>
          <a:ln>
            <a:noFill/>
          </a:ln>
          <a:effectLst/>
          <a:extLs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652" name="AutoShape 44"/>
          <p:cNvSpPr>
            <a:spLocks noChangeArrowheads="1"/>
          </p:cNvSpPr>
          <p:nvPr/>
        </p:nvSpPr>
        <p:spPr bwMode="auto">
          <a:xfrm>
            <a:off x="5405439" y="3095626"/>
            <a:ext cx="1362075" cy="2028825"/>
          </a:xfrm>
          <a:custGeom>
            <a:avLst/>
            <a:gdLst>
              <a:gd name="T0" fmla="*/ 1093002 w 21600"/>
              <a:gd name="T1" fmla="*/ 1014413 h 21600"/>
              <a:gd name="T2" fmla="*/ 681038 w 21600"/>
              <a:gd name="T3" fmla="*/ 2028825 h 21600"/>
              <a:gd name="T4" fmla="*/ 269073 w 21600"/>
              <a:gd name="T5" fmla="*/ 1014413 h 21600"/>
              <a:gd name="T6" fmla="*/ 681038 w 21600"/>
              <a:gd name="T7" fmla="*/ 0 h 21600"/>
              <a:gd name="T8" fmla="*/ 0 60000 65536"/>
              <a:gd name="T9" fmla="*/ 0 60000 65536"/>
              <a:gd name="T10" fmla="*/ 0 60000 65536"/>
              <a:gd name="T11" fmla="*/ 0 60000 65536"/>
              <a:gd name="T12" fmla="*/ 6067 w 21600"/>
              <a:gd name="T13" fmla="*/ 6067 h 21600"/>
              <a:gd name="T14" fmla="*/ 15533 w 21600"/>
              <a:gd name="T15" fmla="*/ 15533 h 21600"/>
            </a:gdLst>
            <a:ahLst/>
            <a:cxnLst>
              <a:cxn ang="T8">
                <a:pos x="T0" y="T1"/>
              </a:cxn>
              <a:cxn ang="T9">
                <a:pos x="T2" y="T3"/>
              </a:cxn>
              <a:cxn ang="T10">
                <a:pos x="T4" y="T5"/>
              </a:cxn>
              <a:cxn ang="T11">
                <a:pos x="T6" y="T7"/>
              </a:cxn>
            </a:cxnLst>
            <a:rect l="T12" t="T13" r="T14" b="T15"/>
            <a:pathLst>
              <a:path w="21600" h="21600">
                <a:moveTo>
                  <a:pt x="0" y="0"/>
                </a:moveTo>
                <a:lnTo>
                  <a:pt x="8534" y="21600"/>
                </a:lnTo>
                <a:lnTo>
                  <a:pt x="13066" y="21600"/>
                </a:lnTo>
                <a:lnTo>
                  <a:pt x="21600" y="0"/>
                </a:lnTo>
                <a:lnTo>
                  <a:pt x="0" y="0"/>
                </a:lnTo>
                <a:close/>
              </a:path>
            </a:pathLst>
          </a:custGeom>
          <a:gradFill rotWithShape="1">
            <a:gsLst>
              <a:gs pos="0">
                <a:srgbClr val="00CCFF"/>
              </a:gs>
              <a:gs pos="50000">
                <a:srgbClr val="005E76"/>
              </a:gs>
              <a:gs pos="100000">
                <a:srgbClr val="00CCFF"/>
              </a:gs>
            </a:gsLst>
            <a:lin ang="0" scaled="1"/>
          </a:gradFill>
          <a:ln>
            <a:noFill/>
          </a:ln>
          <a:effectLst/>
          <a:extLs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654" name="AutoShape 46"/>
          <p:cNvSpPr>
            <a:spLocks noChangeArrowheads="1"/>
          </p:cNvSpPr>
          <p:nvPr/>
        </p:nvSpPr>
        <p:spPr bwMode="auto">
          <a:xfrm>
            <a:off x="5114925" y="1069976"/>
            <a:ext cx="1943100" cy="2028825"/>
          </a:xfrm>
          <a:custGeom>
            <a:avLst/>
            <a:gdLst>
              <a:gd name="T0" fmla="*/ 1943100 w 21600"/>
              <a:gd name="T1" fmla="*/ 1014413 h 21600"/>
              <a:gd name="T2" fmla="*/ 971550 w 21600"/>
              <a:gd name="T3" fmla="*/ 2028825 h 21600"/>
              <a:gd name="T4" fmla="*/ 0 w 21600"/>
              <a:gd name="T5" fmla="*/ 1014413 h 21600"/>
              <a:gd name="T6" fmla="*/ 971550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blipFill dpi="0" rotWithShape="1">
            <a:blip r:embed="rId3"/>
            <a:srcRect/>
            <a:tile tx="0" ty="0" sx="100000" sy="100000" flip="none" algn="tl"/>
          </a:blipFill>
          <a:ln>
            <a:noFill/>
          </a:ln>
          <a:effectLst/>
          <a:extLs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655" name="AutoShape 47"/>
          <p:cNvSpPr>
            <a:spLocks noChangeArrowheads="1"/>
          </p:cNvSpPr>
          <p:nvPr/>
        </p:nvSpPr>
        <p:spPr bwMode="auto">
          <a:xfrm>
            <a:off x="5414963" y="1073151"/>
            <a:ext cx="1352550" cy="2028825"/>
          </a:xfrm>
          <a:custGeom>
            <a:avLst/>
            <a:gdLst>
              <a:gd name="T0" fmla="*/ 1352550 w 21600"/>
              <a:gd name="T1" fmla="*/ 1014413 h 21600"/>
              <a:gd name="T2" fmla="*/ 676275 w 21600"/>
              <a:gd name="T3" fmla="*/ 2028825 h 21600"/>
              <a:gd name="T4" fmla="*/ 0 w 21600"/>
              <a:gd name="T5" fmla="*/ 1014413 h 21600"/>
              <a:gd name="T6" fmla="*/ 676275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00CCFF"/>
              </a:gs>
              <a:gs pos="50000">
                <a:srgbClr val="005E76"/>
              </a:gs>
              <a:gs pos="100000">
                <a:srgbClr val="00CCFF"/>
              </a:gs>
            </a:gsLst>
            <a:lin ang="0" scaled="1"/>
          </a:gradFill>
          <a:ln>
            <a:noFill/>
          </a:ln>
          <a:effectLst/>
          <a:extLs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2" name="Rectangle 48"/>
          <p:cNvSpPr>
            <a:spLocks noChangeArrowheads="1"/>
          </p:cNvSpPr>
          <p:nvPr/>
        </p:nvSpPr>
        <p:spPr bwMode="auto">
          <a:xfrm>
            <a:off x="1" y="19845"/>
            <a:ext cx="12192000" cy="740569"/>
          </a:xfrm>
          <a:prstGeom prst="rect">
            <a:avLst/>
          </a:prstGeom>
          <a:solidFill>
            <a:schemeClr val="accent4">
              <a:lumMod val="40000"/>
              <a:lumOff val="60000"/>
            </a:schemeClr>
          </a:solidFill>
          <a:ln>
            <a:noFill/>
          </a:ln>
          <a:effectLst/>
          <a:extLst/>
        </p:spPr>
        <p:txBody>
          <a:bodyPr/>
          <a:lstStyle>
            <a:lvl1pPr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pPr>
              <a:spcBef>
                <a:spcPct val="0"/>
              </a:spcBef>
              <a:buSzTx/>
              <a:buFontTx/>
              <a:buNone/>
            </a:pPr>
            <a:r>
              <a:rPr lang="en-US" sz="3200" dirty="0">
                <a:solidFill>
                  <a:srgbClr val="004080"/>
                </a:solidFill>
                <a:latin typeface="Palatino Linotype" panose="02040502050505030304" pitchFamily="18" charset="0"/>
                <a:cs typeface="Times New Roman" panose="02020603050405020304" pitchFamily="18" charset="0"/>
              </a:rPr>
              <a:t>How can we overcome the diffraction limit??</a:t>
            </a:r>
          </a:p>
        </p:txBody>
      </p:sp>
      <p:sp>
        <p:nvSpPr>
          <p:cNvPr id="580657" name="AutoShape 49"/>
          <p:cNvSpPr>
            <a:spLocks noChangeArrowheads="1"/>
          </p:cNvSpPr>
          <p:nvPr/>
        </p:nvSpPr>
        <p:spPr bwMode="auto">
          <a:xfrm flipV="1">
            <a:off x="3705225" y="5124451"/>
            <a:ext cx="4762500" cy="1285875"/>
          </a:xfrm>
          <a:custGeom>
            <a:avLst/>
            <a:gdLst>
              <a:gd name="T0" fmla="*/ 3642431 w 21600"/>
              <a:gd name="T1" fmla="*/ 642938 h 21600"/>
              <a:gd name="T2" fmla="*/ 2381250 w 21600"/>
              <a:gd name="T3" fmla="*/ 1285875 h 21600"/>
              <a:gd name="T4" fmla="*/ 1120069 w 21600"/>
              <a:gd name="T5" fmla="*/ 642938 h 21600"/>
              <a:gd name="T6" fmla="*/ 2381250 w 21600"/>
              <a:gd name="T7" fmla="*/ 0 h 21600"/>
              <a:gd name="T8" fmla="*/ 0 60000 65536"/>
              <a:gd name="T9" fmla="*/ 0 60000 65536"/>
              <a:gd name="T10" fmla="*/ 0 60000 65536"/>
              <a:gd name="T11" fmla="*/ 0 60000 65536"/>
              <a:gd name="T12" fmla="*/ 6880 w 21600"/>
              <a:gd name="T13" fmla="*/ 6880 h 21600"/>
              <a:gd name="T14" fmla="*/ 14720 w 21600"/>
              <a:gd name="T15" fmla="*/ 14720 h 21600"/>
            </a:gdLst>
            <a:ahLst/>
            <a:cxnLst>
              <a:cxn ang="T8">
                <a:pos x="T0" y="T1"/>
              </a:cxn>
              <a:cxn ang="T9">
                <a:pos x="T2" y="T3"/>
              </a:cxn>
              <a:cxn ang="T10">
                <a:pos x="T4" y="T5"/>
              </a:cxn>
              <a:cxn ang="T11">
                <a:pos x="T6" y="T7"/>
              </a:cxn>
            </a:cxnLst>
            <a:rect l="T12" t="T13" r="T14" b="T15"/>
            <a:pathLst>
              <a:path w="21600" h="21600">
                <a:moveTo>
                  <a:pt x="0" y="0"/>
                </a:moveTo>
                <a:lnTo>
                  <a:pt x="10159" y="21600"/>
                </a:lnTo>
                <a:lnTo>
                  <a:pt x="11441" y="21600"/>
                </a:lnTo>
                <a:lnTo>
                  <a:pt x="21600" y="0"/>
                </a:lnTo>
                <a:lnTo>
                  <a:pt x="0" y="0"/>
                </a:lnTo>
                <a:close/>
              </a:path>
            </a:pathLst>
          </a:custGeom>
          <a:gradFill rotWithShape="1">
            <a:gsLst>
              <a:gs pos="0">
                <a:srgbClr val="764700">
                  <a:alpha val="0"/>
                </a:srgbClr>
              </a:gs>
              <a:gs pos="100000">
                <a:srgbClr val="FF9900">
                  <a:alpha val="85999"/>
                </a:srgbClr>
              </a:gs>
            </a:gsLst>
            <a:lin ang="5400000" scaled="1"/>
          </a:gradFill>
          <a:ln>
            <a:noFill/>
          </a:ln>
          <a:effectLst/>
          <a:extLs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0658" name="Freeform 50"/>
          <p:cNvSpPr>
            <a:spLocks/>
          </p:cNvSpPr>
          <p:nvPr/>
        </p:nvSpPr>
        <p:spPr bwMode="auto">
          <a:xfrm>
            <a:off x="5391151" y="1066801"/>
            <a:ext cx="1444625" cy="4029075"/>
          </a:xfrm>
          <a:custGeom>
            <a:avLst/>
            <a:gdLst>
              <a:gd name="T0" fmla="*/ 657225 w 910"/>
              <a:gd name="T1" fmla="*/ 0 h 2538"/>
              <a:gd name="T2" fmla="*/ 1343025 w 910"/>
              <a:gd name="T3" fmla="*/ 914400 h 2538"/>
              <a:gd name="T4" fmla="*/ 47625 w 910"/>
              <a:gd name="T5" fmla="*/ 2057400 h 2538"/>
              <a:gd name="T6" fmla="*/ 1057275 w 910"/>
              <a:gd name="T7" fmla="*/ 3095625 h 2538"/>
              <a:gd name="T8" fmla="*/ 495300 w 910"/>
              <a:gd name="T9" fmla="*/ 3686175 h 2538"/>
              <a:gd name="T10" fmla="*/ 647700 w 910"/>
              <a:gd name="T11" fmla="*/ 3829050 h 2538"/>
              <a:gd name="T12" fmla="*/ 657225 w 910"/>
              <a:gd name="T13" fmla="*/ 4029075 h 25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0" h="2538">
                <a:moveTo>
                  <a:pt x="414" y="0"/>
                </a:moveTo>
                <a:cubicBezTo>
                  <a:pt x="662" y="180"/>
                  <a:pt x="910" y="360"/>
                  <a:pt x="846" y="576"/>
                </a:cubicBezTo>
                <a:cubicBezTo>
                  <a:pt x="782" y="792"/>
                  <a:pt x="60" y="1067"/>
                  <a:pt x="30" y="1296"/>
                </a:cubicBezTo>
                <a:cubicBezTo>
                  <a:pt x="0" y="1525"/>
                  <a:pt x="619" y="1779"/>
                  <a:pt x="666" y="1950"/>
                </a:cubicBezTo>
                <a:cubicBezTo>
                  <a:pt x="713" y="2121"/>
                  <a:pt x="355" y="2245"/>
                  <a:pt x="312" y="2322"/>
                </a:cubicBezTo>
                <a:cubicBezTo>
                  <a:pt x="269" y="2399"/>
                  <a:pt x="391" y="2376"/>
                  <a:pt x="408" y="2412"/>
                </a:cubicBezTo>
                <a:cubicBezTo>
                  <a:pt x="425" y="2448"/>
                  <a:pt x="413" y="2512"/>
                  <a:pt x="414" y="2538"/>
                </a:cubicBezTo>
              </a:path>
            </a:pathLst>
          </a:custGeom>
          <a:noFill/>
          <a:ln w="63500" cap="flat" cmpd="sng">
            <a:solidFill>
              <a:srgbClr val="FF99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5" name="Rectangle 51"/>
          <p:cNvSpPr>
            <a:spLocks noChangeArrowheads="1"/>
          </p:cNvSpPr>
          <p:nvPr/>
        </p:nvSpPr>
        <p:spPr bwMode="auto">
          <a:xfrm>
            <a:off x="2338071" y="2935349"/>
            <a:ext cx="2825750" cy="85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175"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pPr eaLnBrk="1" hangingPunct="1">
              <a:spcAft>
                <a:spcPct val="20000"/>
              </a:spcAft>
              <a:buSzTx/>
              <a:buFontTx/>
              <a:buNone/>
            </a:pPr>
            <a:endParaRPr lang="en-US" sz="2000" dirty="0">
              <a:solidFill>
                <a:srgbClr val="004080"/>
              </a:solidFill>
              <a:latin typeface="Palatino Linotype" panose="02040502050505030304" pitchFamily="18" charset="0"/>
              <a:cs typeface="Times New Roman" panose="02020603050405020304" pitchFamily="18" charset="0"/>
            </a:endParaRPr>
          </a:p>
          <a:p>
            <a:pPr eaLnBrk="1" hangingPunct="1">
              <a:spcAft>
                <a:spcPct val="20000"/>
              </a:spcAft>
              <a:buSzTx/>
              <a:buFontTx/>
              <a:buNone/>
            </a:pPr>
            <a:r>
              <a:rPr lang="en-US" sz="2000" dirty="0">
                <a:solidFill>
                  <a:srgbClr val="004080"/>
                </a:solidFill>
                <a:latin typeface="Palatino Linotype" panose="02040502050505030304" pitchFamily="18" charset="0"/>
                <a:cs typeface="Times New Roman" panose="02020603050405020304" pitchFamily="18" charset="0"/>
              </a:rPr>
              <a:t>NEAR FIELD</a:t>
            </a:r>
          </a:p>
        </p:txBody>
      </p:sp>
      <p:sp>
        <p:nvSpPr>
          <p:cNvPr id="580663" name="Freeform 55"/>
          <p:cNvSpPr>
            <a:spLocks/>
          </p:cNvSpPr>
          <p:nvPr/>
        </p:nvSpPr>
        <p:spPr bwMode="auto">
          <a:xfrm>
            <a:off x="3796666" y="3772535"/>
            <a:ext cx="1847850" cy="1566454"/>
          </a:xfrm>
          <a:custGeom>
            <a:avLst/>
            <a:gdLst>
              <a:gd name="T0" fmla="*/ 0 w 1548"/>
              <a:gd name="T1" fmla="*/ 0 h 1285"/>
              <a:gd name="T2" fmla="*/ 666750 w 1548"/>
              <a:gd name="T3" fmla="*/ 1724025 h 1285"/>
              <a:gd name="T4" fmla="*/ 2457450 w 1548"/>
              <a:gd name="T5" fmla="*/ 1895475 h 1285"/>
              <a:gd name="T6" fmla="*/ 0 60000 65536"/>
              <a:gd name="T7" fmla="*/ 0 60000 65536"/>
              <a:gd name="T8" fmla="*/ 0 60000 65536"/>
            </a:gdLst>
            <a:ahLst/>
            <a:cxnLst>
              <a:cxn ang="T6">
                <a:pos x="T0" y="T1"/>
              </a:cxn>
              <a:cxn ang="T7">
                <a:pos x="T2" y="T3"/>
              </a:cxn>
              <a:cxn ang="T8">
                <a:pos x="T4" y="T5"/>
              </a:cxn>
            </a:cxnLst>
            <a:rect l="0" t="0" r="r" b="b"/>
            <a:pathLst>
              <a:path w="1548" h="1285">
                <a:moveTo>
                  <a:pt x="0" y="0"/>
                </a:moveTo>
                <a:cubicBezTo>
                  <a:pt x="81" y="443"/>
                  <a:pt x="162" y="887"/>
                  <a:pt x="420" y="1086"/>
                </a:cubicBezTo>
                <a:cubicBezTo>
                  <a:pt x="678" y="1285"/>
                  <a:pt x="1113" y="1239"/>
                  <a:pt x="1548" y="1194"/>
                </a:cubicBezTo>
              </a:path>
            </a:pathLst>
          </a:custGeom>
          <a:noFill/>
          <a:ln w="31750" cap="flat" cmpd="sng">
            <a:solidFill>
              <a:schemeClr val="accent1">
                <a:lumMod val="50000"/>
              </a:schemeClr>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80673" name="Group 65"/>
          <p:cNvGrpSpPr>
            <a:grpSpLocks/>
          </p:cNvGrpSpPr>
          <p:nvPr/>
        </p:nvGrpSpPr>
        <p:grpSpPr bwMode="auto">
          <a:xfrm>
            <a:off x="4889864" y="4894853"/>
            <a:ext cx="4410075" cy="439738"/>
            <a:chOff x="2112" y="3034"/>
            <a:chExt cx="2778" cy="277"/>
          </a:xfrm>
        </p:grpSpPr>
        <p:sp>
          <p:nvSpPr>
            <p:cNvPr id="26640" name="Line 62"/>
            <p:cNvSpPr>
              <a:spLocks noChangeShapeType="1"/>
            </p:cNvSpPr>
            <p:nvPr/>
          </p:nvSpPr>
          <p:spPr bwMode="auto">
            <a:xfrm flipH="1">
              <a:off x="3008" y="3182"/>
              <a:ext cx="624" cy="0"/>
            </a:xfrm>
            <a:prstGeom prst="line">
              <a:avLst/>
            </a:prstGeom>
            <a:noFill/>
            <a:ln w="31750">
              <a:solidFill>
                <a:schemeClr val="accent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41" name="Rectangle 63"/>
            <p:cNvSpPr>
              <a:spLocks noChangeArrowheads="1"/>
            </p:cNvSpPr>
            <p:nvPr/>
          </p:nvSpPr>
          <p:spPr bwMode="auto">
            <a:xfrm>
              <a:off x="3608" y="3034"/>
              <a:ext cx="1282"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175"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pPr algn="l" eaLnBrk="1" hangingPunct="1">
                <a:spcAft>
                  <a:spcPct val="20000"/>
                </a:spcAft>
                <a:buSzTx/>
                <a:buFontTx/>
                <a:buNone/>
              </a:pPr>
              <a:r>
                <a:rPr lang="en-US" sz="2000" dirty="0">
                  <a:solidFill>
                    <a:srgbClr val="004080"/>
                  </a:solidFill>
                  <a:latin typeface="Palatino Linotype" panose="02040502050505030304" pitchFamily="18" charset="0"/>
                  <a:cs typeface="Times New Roman" panose="02020603050405020304" pitchFamily="18" charset="0"/>
                </a:rPr>
                <a:t>~50 nm</a:t>
              </a:r>
            </a:p>
          </p:txBody>
        </p:sp>
        <p:sp>
          <p:nvSpPr>
            <p:cNvPr id="26642" name="Line 64"/>
            <p:cNvSpPr>
              <a:spLocks noChangeShapeType="1"/>
            </p:cNvSpPr>
            <p:nvPr/>
          </p:nvSpPr>
          <p:spPr bwMode="auto">
            <a:xfrm>
              <a:off x="2112" y="3180"/>
              <a:ext cx="624" cy="0"/>
            </a:xfrm>
            <a:prstGeom prst="line">
              <a:avLst/>
            </a:prstGeom>
            <a:noFill/>
            <a:ln w="31750">
              <a:solidFill>
                <a:schemeClr val="accent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80674" name="Rectangle 66"/>
          <p:cNvSpPr>
            <a:spLocks noChangeArrowheads="1"/>
          </p:cNvSpPr>
          <p:nvPr/>
        </p:nvSpPr>
        <p:spPr bwMode="auto">
          <a:xfrm>
            <a:off x="2954338" y="6108700"/>
            <a:ext cx="64262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175"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pPr eaLnBrk="1" hangingPunct="1">
              <a:spcAft>
                <a:spcPct val="20000"/>
              </a:spcAft>
              <a:buSzTx/>
              <a:buFontTx/>
              <a:buNone/>
            </a:pPr>
            <a:r>
              <a:rPr lang="en-US" sz="2000" dirty="0">
                <a:solidFill>
                  <a:srgbClr val="004080"/>
                </a:solidFill>
                <a:latin typeface="Palatino Linotype" panose="02040502050505030304" pitchFamily="18" charset="0"/>
                <a:cs typeface="Times New Roman" panose="02020603050405020304" pitchFamily="18" charset="0"/>
              </a:rPr>
              <a:t>Measure VERY CLOSE to tip ~10 nm</a:t>
            </a:r>
          </a:p>
        </p:txBody>
      </p:sp>
      <p:grpSp>
        <p:nvGrpSpPr>
          <p:cNvPr id="22" name="Group 59"/>
          <p:cNvGrpSpPr>
            <a:grpSpLocks/>
          </p:cNvGrpSpPr>
          <p:nvPr/>
        </p:nvGrpSpPr>
        <p:grpSpPr bwMode="auto">
          <a:xfrm>
            <a:off x="6875462" y="5240337"/>
            <a:ext cx="3643313" cy="896938"/>
            <a:chOff x="3258" y="3126"/>
            <a:chExt cx="2295" cy="565"/>
          </a:xfrm>
        </p:grpSpPr>
        <p:sp>
          <p:nvSpPr>
            <p:cNvPr id="23" name="Line 56"/>
            <p:cNvSpPr>
              <a:spLocks noChangeShapeType="1"/>
            </p:cNvSpPr>
            <p:nvPr/>
          </p:nvSpPr>
          <p:spPr bwMode="auto">
            <a:xfrm flipH="1">
              <a:off x="3258" y="3288"/>
              <a:ext cx="986" cy="0"/>
            </a:xfrm>
            <a:prstGeom prst="line">
              <a:avLst/>
            </a:prstGeom>
            <a:noFill/>
            <a:ln w="31750">
              <a:solidFill>
                <a:schemeClr val="accent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57"/>
            <p:cNvSpPr>
              <a:spLocks noChangeShapeType="1"/>
            </p:cNvSpPr>
            <p:nvPr/>
          </p:nvSpPr>
          <p:spPr bwMode="auto">
            <a:xfrm flipH="1">
              <a:off x="3628" y="3550"/>
              <a:ext cx="624" cy="0"/>
            </a:xfrm>
            <a:prstGeom prst="line">
              <a:avLst/>
            </a:prstGeom>
            <a:noFill/>
            <a:ln w="31750">
              <a:solidFill>
                <a:schemeClr val="accent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Rectangle 58"/>
            <p:cNvSpPr>
              <a:spLocks noChangeArrowheads="1"/>
            </p:cNvSpPr>
            <p:nvPr/>
          </p:nvSpPr>
          <p:spPr bwMode="auto">
            <a:xfrm>
              <a:off x="4271" y="3126"/>
              <a:ext cx="1282" cy="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3175"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pPr algn="l" eaLnBrk="1" hangingPunct="1">
                <a:spcAft>
                  <a:spcPct val="20000"/>
                </a:spcAft>
                <a:buSzTx/>
                <a:buFontTx/>
                <a:buNone/>
              </a:pPr>
              <a:r>
                <a:rPr lang="en-US" sz="2000" dirty="0">
                  <a:solidFill>
                    <a:srgbClr val="004080"/>
                  </a:solidFill>
                  <a:latin typeface="Palatino Linotype" panose="02040502050505030304" pitchFamily="18" charset="0"/>
                  <a:cs typeface="Times New Roman" panose="02020603050405020304" pitchFamily="18" charset="0"/>
                </a:rPr>
                <a:t>High intensity</a:t>
              </a:r>
            </a:p>
            <a:p>
              <a:pPr algn="l" eaLnBrk="1" hangingPunct="1">
                <a:spcAft>
                  <a:spcPct val="20000"/>
                </a:spcAft>
                <a:buSzTx/>
                <a:buFontTx/>
                <a:buNone/>
              </a:pPr>
              <a:r>
                <a:rPr lang="en-US" sz="2000" dirty="0">
                  <a:solidFill>
                    <a:srgbClr val="004080"/>
                  </a:solidFill>
                  <a:latin typeface="Palatino Linotype" panose="02040502050505030304" pitchFamily="18" charset="0"/>
                  <a:cs typeface="Times New Roman" panose="02020603050405020304" pitchFamily="18" charset="0"/>
                </a:rPr>
                <a:t>Low intensity</a:t>
              </a:r>
            </a:p>
          </p:txBody>
        </p:sp>
      </p:grpSp>
      <p:sp>
        <p:nvSpPr>
          <p:cNvPr id="2" name="Oval 1"/>
          <p:cNvSpPr/>
          <p:nvPr/>
        </p:nvSpPr>
        <p:spPr>
          <a:xfrm>
            <a:off x="1009626" y="862974"/>
            <a:ext cx="3589362" cy="129426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ct val="20000"/>
              </a:spcAft>
            </a:pPr>
            <a:r>
              <a:rPr lang="en-US" sz="2000" dirty="0">
                <a:solidFill>
                  <a:srgbClr val="FF0000"/>
                </a:solidFill>
                <a:latin typeface="Palatino Linotype" panose="02040502050505030304" pitchFamily="18" charset="0"/>
                <a:cs typeface="Times New Roman" panose="02020603050405020304" pitchFamily="18" charset="0"/>
              </a:rPr>
              <a:t>Completely different approach:</a:t>
            </a:r>
          </a:p>
        </p:txBody>
      </p:sp>
      <p:sp>
        <p:nvSpPr>
          <p:cNvPr id="3" name="Slide Number Placeholder 2">
            <a:extLst>
              <a:ext uri="{FF2B5EF4-FFF2-40B4-BE49-F238E27FC236}">
                <a16:creationId xmlns:a16="http://schemas.microsoft.com/office/drawing/2014/main" id="{63CA004B-9557-49A6-BC70-AA4693965091}"/>
              </a:ext>
            </a:extLst>
          </p:cNvPr>
          <p:cNvSpPr>
            <a:spLocks noGrp="1"/>
          </p:cNvSpPr>
          <p:nvPr>
            <p:ph type="sldNum" sz="quarter" idx="12"/>
          </p:nvPr>
        </p:nvSpPr>
        <p:spPr/>
        <p:txBody>
          <a:bodyPr/>
          <a:lstStyle/>
          <a:p>
            <a:fld id="{BAF8AEF4-E34B-4A88-8A9B-B4D1D0216C8A}" type="slidenum">
              <a:rPr lang="en-US" smtClean="0"/>
              <a:t>7</a:t>
            </a:fld>
            <a:endParaRPr lang="en-US"/>
          </a:p>
        </p:txBody>
      </p:sp>
      <p:sp>
        <p:nvSpPr>
          <p:cNvPr id="26" name="Oval 25">
            <a:extLst>
              <a:ext uri="{FF2B5EF4-FFF2-40B4-BE49-F238E27FC236}">
                <a16:creationId xmlns:a16="http://schemas.microsoft.com/office/drawing/2014/main" id="{8DFBB957-1BC6-4C00-9970-9792BC4C7C9A}"/>
              </a:ext>
            </a:extLst>
          </p:cNvPr>
          <p:cNvSpPr/>
          <p:nvPr/>
        </p:nvSpPr>
        <p:spPr>
          <a:xfrm>
            <a:off x="7251701" y="998852"/>
            <a:ext cx="4823561" cy="1672117"/>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dirty="0">
                <a:solidFill>
                  <a:schemeClr val="accent1">
                    <a:lumMod val="20000"/>
                    <a:lumOff val="80000"/>
                  </a:schemeClr>
                </a:solidFill>
                <a:latin typeface="Palatino Linotype" panose="02040502050505030304" pitchFamily="18" charset="0"/>
                <a:cs typeface="Times New Roman" panose="02020603050405020304" pitchFamily="18" charset="0"/>
              </a:rPr>
              <a:t>Break the diffraction limit by working in the near-field</a:t>
            </a:r>
            <a:endParaRPr lang="en-US" sz="2000" dirty="0">
              <a:solidFill>
                <a:schemeClr val="accent1">
                  <a:lumMod val="20000"/>
                  <a:lumOff val="80000"/>
                </a:schemeClr>
              </a:solidFill>
              <a:latin typeface="Palatino Linotype" panose="02040502050505030304" pitchFamily="18" charset="0"/>
              <a:cs typeface="Times New Roman" panose="02020603050405020304" pitchFamily="18" charset="0"/>
            </a:endParaRPr>
          </a:p>
        </p:txBody>
      </p:sp>
      <p:sp>
        <p:nvSpPr>
          <p:cNvPr id="27" name="Rounded Rectangle 3">
            <a:extLst>
              <a:ext uri="{FF2B5EF4-FFF2-40B4-BE49-F238E27FC236}">
                <a16:creationId xmlns:a16="http://schemas.microsoft.com/office/drawing/2014/main" id="{53BE3C73-E3FF-454D-81D9-E03D4030BA8C}"/>
              </a:ext>
            </a:extLst>
          </p:cNvPr>
          <p:cNvSpPr/>
          <p:nvPr/>
        </p:nvSpPr>
        <p:spPr>
          <a:xfrm>
            <a:off x="9446" y="4595832"/>
            <a:ext cx="3982925" cy="17287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dirty="0">
                <a:solidFill>
                  <a:srgbClr val="C00000"/>
                </a:solidFill>
                <a:latin typeface="Palatino Linotype" panose="02040502050505030304" pitchFamily="18" charset="0"/>
                <a:cs typeface="Times New Roman" panose="02020603050405020304" pitchFamily="18" charset="0"/>
              </a:rPr>
              <a:t>Illuminated </a:t>
            </a:r>
            <a:r>
              <a:rPr lang="ja-JP" altLang="en-US" sz="2000" dirty="0">
                <a:solidFill>
                  <a:srgbClr val="C00000"/>
                </a:solidFill>
                <a:latin typeface="Palatino Linotype" panose="02040502050505030304" pitchFamily="18" charset="0"/>
                <a:cs typeface="Times New Roman" panose="02020603050405020304" pitchFamily="18" charset="0"/>
              </a:rPr>
              <a:t>“</a:t>
            </a:r>
            <a:r>
              <a:rPr lang="en-US" altLang="ja-JP" sz="2000" dirty="0">
                <a:solidFill>
                  <a:srgbClr val="C00000"/>
                </a:solidFill>
                <a:latin typeface="Palatino Linotype" panose="02040502050505030304" pitchFamily="18" charset="0"/>
                <a:cs typeface="Times New Roman" panose="02020603050405020304" pitchFamily="18" charset="0"/>
              </a:rPr>
              <a:t>spot</a:t>
            </a:r>
            <a:r>
              <a:rPr lang="ja-JP" altLang="en-US" sz="2000" dirty="0">
                <a:solidFill>
                  <a:srgbClr val="C00000"/>
                </a:solidFill>
                <a:latin typeface="Palatino Linotype" panose="02040502050505030304" pitchFamily="18" charset="0"/>
                <a:cs typeface="Times New Roman" panose="02020603050405020304" pitchFamily="18" charset="0"/>
              </a:rPr>
              <a:t>”</a:t>
            </a:r>
            <a:r>
              <a:rPr lang="en-US" altLang="ja-JP" sz="2000" dirty="0">
                <a:solidFill>
                  <a:srgbClr val="C00000"/>
                </a:solidFill>
                <a:latin typeface="Palatino Linotype" panose="02040502050505030304" pitchFamily="18" charset="0"/>
                <a:cs typeface="Times New Roman" panose="02020603050405020304" pitchFamily="18" charset="0"/>
              </a:rPr>
              <a:t> is smaller than diffraction limit </a:t>
            </a:r>
          </a:p>
          <a:p>
            <a:pPr algn="ctr"/>
            <a:r>
              <a:rPr lang="en-US" altLang="en-US" sz="2000" dirty="0">
                <a:solidFill>
                  <a:srgbClr val="C00000"/>
                </a:solidFill>
                <a:latin typeface="Palatino Linotype" panose="02040502050505030304" pitchFamily="18" charset="0"/>
                <a:cs typeface="Times New Roman" panose="02020603050405020304" pitchFamily="18" charset="0"/>
              </a:rPr>
              <a:t>(about the size of the tip for a distance equivalent to tip diameter)</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9CF7F1F-448E-4877-86E6-542837E7E058}"/>
                  </a:ext>
                </a:extLst>
              </p:cNvPr>
              <p:cNvSpPr txBox="1"/>
              <p:nvPr/>
            </p:nvSpPr>
            <p:spPr>
              <a:xfrm>
                <a:off x="1378662" y="2815452"/>
                <a:ext cx="845744"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𝑓</m:t>
                          </m:r>
                        </m:sub>
                      </m:sSub>
                      <m:r>
                        <a:rPr lang="en-US" i="1" smtClean="0">
                          <a:latin typeface="Cambria Math" panose="02040503050406030204" pitchFamily="18" charset="0"/>
                        </a:rPr>
                        <m:t>=</m:t>
                      </m:r>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𝐿</m:t>
                          </m:r>
                          <m:r>
                            <a:rPr lang="en-US" b="0" i="1" smtClean="0">
                              <a:latin typeface="Cambria Math" panose="02040503050406030204" pitchFamily="18" charset="0"/>
                            </a:rPr>
                            <m:t>𝜆</m:t>
                          </m:r>
                        </m:den>
                      </m:f>
                    </m:oMath>
                  </m:oMathPara>
                </a14:m>
                <a:endParaRPr lang="en-US" dirty="0"/>
              </a:p>
            </p:txBody>
          </p:sp>
        </mc:Choice>
        <mc:Fallback xmlns="">
          <p:sp>
            <p:nvSpPr>
              <p:cNvPr id="4" name="TextBox 3">
                <a:extLst>
                  <a:ext uri="{FF2B5EF4-FFF2-40B4-BE49-F238E27FC236}">
                    <a16:creationId xmlns:a16="http://schemas.microsoft.com/office/drawing/2014/main" id="{E9CF7F1F-448E-4877-86E6-542837E7E058}"/>
                  </a:ext>
                </a:extLst>
              </p:cNvPr>
              <p:cNvSpPr txBox="1">
                <a:spLocks noRot="1" noChangeAspect="1" noMove="1" noResize="1" noEditPoints="1" noAdjustHandles="1" noChangeArrowheads="1" noChangeShapeType="1" noTextEdit="1"/>
              </p:cNvSpPr>
              <p:nvPr/>
            </p:nvSpPr>
            <p:spPr>
              <a:xfrm>
                <a:off x="1378662" y="2815452"/>
                <a:ext cx="845744" cy="553998"/>
              </a:xfrm>
              <a:prstGeom prst="rect">
                <a:avLst/>
              </a:prstGeom>
              <a:blipFill>
                <a:blip r:embed="rId4"/>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C622E2F-9B72-406F-BEF3-D4882AA7A5F5}"/>
              </a:ext>
            </a:extLst>
          </p:cNvPr>
          <p:cNvSpPr txBox="1"/>
          <p:nvPr/>
        </p:nvSpPr>
        <p:spPr>
          <a:xfrm>
            <a:off x="109143" y="3002594"/>
            <a:ext cx="1210588" cy="307777"/>
          </a:xfrm>
          <a:prstGeom prst="rect">
            <a:avLst/>
          </a:prstGeom>
          <a:noFill/>
        </p:spPr>
        <p:txBody>
          <a:bodyPr wrap="none" rtlCol="0">
            <a:spAutoFit/>
          </a:bodyPr>
          <a:lstStyle/>
          <a:p>
            <a:r>
              <a:rPr lang="en-US" sz="1400" b="1" dirty="0">
                <a:latin typeface="Palatino Linotype" panose="02040502050505030304" pitchFamily="18" charset="0"/>
              </a:rPr>
              <a:t>Fresnel No. :</a:t>
            </a:r>
          </a:p>
        </p:txBody>
      </p:sp>
    </p:spTree>
    <p:extLst>
      <p:ext uri="{BB962C8B-B14F-4D97-AF65-F5344CB8AC3E}">
        <p14:creationId xmlns:p14="http://schemas.microsoft.com/office/powerpoint/2010/main" val="2302252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80655"/>
                                        </p:tgtEl>
                                        <p:attrNameLst>
                                          <p:attrName>style.visibility</p:attrName>
                                        </p:attrNameLst>
                                      </p:cBhvr>
                                      <p:to>
                                        <p:strVal val="visible"/>
                                      </p:to>
                                    </p:set>
                                    <p:animEffect transition="in" filter="wipe(up)">
                                      <p:cBhvr>
                                        <p:cTn id="7" dur="2000"/>
                                        <p:tgtEl>
                                          <p:spTgt spid="580655"/>
                                        </p:tgtEl>
                                      </p:cBhvr>
                                    </p:animEffect>
                                  </p:childTnLst>
                                </p:cTn>
                              </p:par>
                            </p:childTnLst>
                          </p:cTn>
                        </p:par>
                        <p:par>
                          <p:cTn id="8" fill="hold" nodeType="afterGroup">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80660"/>
                                        </p:tgtEl>
                                        <p:attrNameLst>
                                          <p:attrName>style.visibility</p:attrName>
                                        </p:attrNameLst>
                                      </p:cBhvr>
                                      <p:to>
                                        <p:strVal val="visible"/>
                                      </p:to>
                                    </p:set>
                                    <p:animEffect transition="in" filter="wipe(up)">
                                      <p:cBhvr>
                                        <p:cTn id="11" dur="2000"/>
                                        <p:tgtEl>
                                          <p:spTgt spid="58066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grpId="1" nodeType="clickEffect">
                                  <p:stCondLst>
                                    <p:cond delay="0"/>
                                  </p:stCondLst>
                                  <p:childTnLst>
                                    <p:animEffect transition="out" filter="fade">
                                      <p:cBhvr>
                                        <p:cTn id="15" dur="2000"/>
                                        <p:tgtEl>
                                          <p:spTgt spid="580660"/>
                                        </p:tgtEl>
                                      </p:cBhvr>
                                    </p:animEffect>
                                    <p:set>
                                      <p:cBhvr>
                                        <p:cTn id="16" dur="1" fill="hold">
                                          <p:stCondLst>
                                            <p:cond delay="1999"/>
                                          </p:stCondLst>
                                        </p:cTn>
                                        <p:tgtEl>
                                          <p:spTgt spid="580660"/>
                                        </p:tgtEl>
                                        <p:attrNameLst>
                                          <p:attrName>style.visibility</p:attrName>
                                        </p:attrNameLst>
                                      </p:cBhvr>
                                      <p:to>
                                        <p:strVal val="hidden"/>
                                      </p:to>
                                    </p:set>
                                  </p:childTnLst>
                                </p:cTn>
                              </p:par>
                              <p:par>
                                <p:cTn id="17" presetID="22" presetClass="entr" presetSubtype="1" fill="hold" grpId="0" nodeType="withEffect">
                                  <p:stCondLst>
                                    <p:cond delay="0"/>
                                  </p:stCondLst>
                                  <p:childTnLst>
                                    <p:set>
                                      <p:cBhvr>
                                        <p:cTn id="18" dur="1" fill="hold">
                                          <p:stCondLst>
                                            <p:cond delay="0"/>
                                          </p:stCondLst>
                                        </p:cTn>
                                        <p:tgtEl>
                                          <p:spTgt spid="580652"/>
                                        </p:tgtEl>
                                        <p:attrNameLst>
                                          <p:attrName>style.visibility</p:attrName>
                                        </p:attrNameLst>
                                      </p:cBhvr>
                                      <p:to>
                                        <p:strVal val="visible"/>
                                      </p:to>
                                    </p:set>
                                    <p:animEffect transition="in" filter="wipe(up)">
                                      <p:cBhvr>
                                        <p:cTn id="19" dur="2000"/>
                                        <p:tgtEl>
                                          <p:spTgt spid="58065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80654"/>
                                        </p:tgtEl>
                                        <p:attrNameLst>
                                          <p:attrName>style.visibility</p:attrName>
                                        </p:attrNameLst>
                                      </p:cBhvr>
                                      <p:to>
                                        <p:strVal val="visible"/>
                                      </p:to>
                                    </p:set>
                                    <p:animEffect transition="in" filter="wipe(up)">
                                      <p:cBhvr>
                                        <p:cTn id="24" dur="2000"/>
                                        <p:tgtEl>
                                          <p:spTgt spid="580654"/>
                                        </p:tgtEl>
                                      </p:cBhvr>
                                    </p:animEffect>
                                  </p:childTnLst>
                                </p:cTn>
                              </p:par>
                            </p:childTnLst>
                          </p:cTn>
                        </p:par>
                        <p:par>
                          <p:cTn id="25" fill="hold" nodeType="afterGroup">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580653"/>
                                        </p:tgtEl>
                                        <p:attrNameLst>
                                          <p:attrName>style.visibility</p:attrName>
                                        </p:attrNameLst>
                                      </p:cBhvr>
                                      <p:to>
                                        <p:strVal val="visible"/>
                                      </p:to>
                                    </p:set>
                                    <p:animEffect transition="in" filter="wipe(up)">
                                      <p:cBhvr>
                                        <p:cTn id="28" dur="2000"/>
                                        <p:tgtEl>
                                          <p:spTgt spid="58065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80658"/>
                                        </p:tgtEl>
                                        <p:attrNameLst>
                                          <p:attrName>style.visibility</p:attrName>
                                        </p:attrNameLst>
                                      </p:cBhvr>
                                      <p:to>
                                        <p:strVal val="visible"/>
                                      </p:to>
                                    </p:set>
                                    <p:animEffect transition="in" filter="wipe(up)">
                                      <p:cBhvr>
                                        <p:cTn id="33" dur="2000"/>
                                        <p:tgtEl>
                                          <p:spTgt spid="580658"/>
                                        </p:tgtEl>
                                      </p:cBhvr>
                                    </p:animEffect>
                                  </p:childTnLst>
                                </p:cTn>
                              </p:par>
                            </p:childTnLst>
                          </p:cTn>
                        </p:par>
                        <p:par>
                          <p:cTn id="34" fill="hold" nodeType="afterGroup">
                            <p:stCondLst>
                              <p:cond delay="2000"/>
                            </p:stCondLst>
                            <p:childTnLst>
                              <p:par>
                                <p:cTn id="35" presetID="22" presetClass="entr" presetSubtype="1" repeatCount="3000" fill="hold" grpId="0" nodeType="afterEffect">
                                  <p:stCondLst>
                                    <p:cond delay="0"/>
                                  </p:stCondLst>
                                  <p:childTnLst>
                                    <p:set>
                                      <p:cBhvr>
                                        <p:cTn id="36" dur="1" fill="hold">
                                          <p:stCondLst>
                                            <p:cond delay="0"/>
                                          </p:stCondLst>
                                        </p:cTn>
                                        <p:tgtEl>
                                          <p:spTgt spid="580657"/>
                                        </p:tgtEl>
                                        <p:attrNameLst>
                                          <p:attrName>style.visibility</p:attrName>
                                        </p:attrNameLst>
                                      </p:cBhvr>
                                      <p:to>
                                        <p:strVal val="visible"/>
                                      </p:to>
                                    </p:set>
                                    <p:animEffect transition="in" filter="wipe(up)">
                                      <p:cBhvr>
                                        <p:cTn id="37" dur="3000"/>
                                        <p:tgtEl>
                                          <p:spTgt spid="58065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580673"/>
                                        </p:tgtEl>
                                        <p:attrNameLst>
                                          <p:attrName>style.visibility</p:attrName>
                                        </p:attrNameLst>
                                      </p:cBhvr>
                                      <p:to>
                                        <p:strVal val="visible"/>
                                      </p:to>
                                    </p:set>
                                    <p:animEffect transition="in" filter="fade">
                                      <p:cBhvr>
                                        <p:cTn id="42" dur="2000"/>
                                        <p:tgtEl>
                                          <p:spTgt spid="58067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80663"/>
                                        </p:tgtEl>
                                        <p:attrNameLst>
                                          <p:attrName>style.visibility</p:attrName>
                                        </p:attrNameLst>
                                      </p:cBhvr>
                                      <p:to>
                                        <p:strVal val="visible"/>
                                      </p:to>
                                    </p:set>
                                    <p:animEffect transition="in" filter="fade">
                                      <p:cBhvr>
                                        <p:cTn id="47" dur="2000"/>
                                        <p:tgtEl>
                                          <p:spTgt spid="58066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80674"/>
                                        </p:tgtEl>
                                        <p:attrNameLst>
                                          <p:attrName>style.visibility</p:attrName>
                                        </p:attrNameLst>
                                      </p:cBhvr>
                                      <p:to>
                                        <p:strVal val="visible"/>
                                      </p:to>
                                    </p:set>
                                    <p:animEffect transition="in" filter="fade">
                                      <p:cBhvr>
                                        <p:cTn id="52" dur="1000"/>
                                        <p:tgtEl>
                                          <p:spTgt spid="58067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60" grpId="0" animBg="1"/>
      <p:bldP spid="580660" grpId="1" animBg="1"/>
      <p:bldP spid="580653" grpId="0" animBg="1"/>
      <p:bldP spid="580652" grpId="0" animBg="1"/>
      <p:bldP spid="580654" grpId="0" animBg="1"/>
      <p:bldP spid="580655" grpId="0" animBg="1"/>
      <p:bldP spid="580657" grpId="0" animBg="1"/>
      <p:bldP spid="580658" grpId="0" animBg="1"/>
      <p:bldP spid="580663" grpId="0" animBg="1"/>
      <p:bldP spid="5806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FEA7C2-8875-4751-8559-80AB76453865}"/>
              </a:ext>
            </a:extLst>
          </p:cNvPr>
          <p:cNvSpPr>
            <a:spLocks noGrp="1"/>
          </p:cNvSpPr>
          <p:nvPr>
            <p:ph type="sldNum" sz="quarter" idx="12"/>
          </p:nvPr>
        </p:nvSpPr>
        <p:spPr>
          <a:xfrm>
            <a:off x="8610600" y="6460505"/>
            <a:ext cx="2057400" cy="365125"/>
          </a:xfrm>
        </p:spPr>
        <p:txBody>
          <a:bodyPr/>
          <a:lstStyle/>
          <a:p>
            <a:fld id="{3AD044A6-52C3-4E8E-9C12-C7885AE2936F}" type="slidenum">
              <a:rPr lang="en-US" smtClean="0"/>
              <a:t>8</a:t>
            </a:fld>
            <a:endParaRPr lang="en-US"/>
          </a:p>
        </p:txBody>
      </p:sp>
      <p:sp>
        <p:nvSpPr>
          <p:cNvPr id="58" name="Content Placeholder 2">
            <a:extLst>
              <a:ext uri="{FF2B5EF4-FFF2-40B4-BE49-F238E27FC236}">
                <a16:creationId xmlns:a16="http://schemas.microsoft.com/office/drawing/2014/main" id="{5C259B31-01DD-44D7-946B-3216097DB6ED}"/>
              </a:ext>
            </a:extLst>
          </p:cNvPr>
          <p:cNvSpPr txBox="1">
            <a:spLocks/>
          </p:cNvSpPr>
          <p:nvPr/>
        </p:nvSpPr>
        <p:spPr>
          <a:xfrm>
            <a:off x="1550331" y="2528955"/>
            <a:ext cx="2960076" cy="194726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q"/>
            </a:pPr>
            <a:r>
              <a:rPr lang="en-US" sz="1400" dirty="0">
                <a:solidFill>
                  <a:srgbClr val="C00000"/>
                </a:solidFill>
                <a:latin typeface="Palatino Linotype" panose="02040502050505030304" pitchFamily="18" charset="0"/>
                <a:cs typeface="Times New Roman" panose="02020603050405020304" pitchFamily="18" charset="0"/>
              </a:rPr>
              <a:t>Fabrication of NSOM Probes</a:t>
            </a:r>
            <a:endParaRPr lang="en-US" sz="1400" dirty="0">
              <a:latin typeface="Palatino Linotype" panose="02040502050505030304" pitchFamily="18" charset="0"/>
              <a:cs typeface="Times New Roman" panose="02020603050405020304" pitchFamily="18" charset="0"/>
            </a:endParaRPr>
          </a:p>
          <a:p>
            <a:pPr>
              <a:buFont typeface="Wingdings" panose="05000000000000000000" pitchFamily="2" charset="2"/>
              <a:buChar char="Ø"/>
            </a:pPr>
            <a:r>
              <a:rPr lang="en-US" sz="1400" dirty="0">
                <a:latin typeface="Palatino Linotype" panose="02040502050505030304" pitchFamily="18" charset="0"/>
                <a:cs typeface="Times New Roman" panose="02020603050405020304" pitchFamily="18" charset="0"/>
              </a:rPr>
              <a:t>Tapering </a:t>
            </a:r>
          </a:p>
          <a:p>
            <a:r>
              <a:rPr lang="en-US" sz="1400" dirty="0">
                <a:latin typeface="Palatino Linotype" panose="02040502050505030304" pitchFamily="18" charset="0"/>
                <a:cs typeface="Times New Roman" panose="02020603050405020304" pitchFamily="18" charset="0"/>
              </a:rPr>
              <a:t>Chemical etching </a:t>
            </a:r>
          </a:p>
          <a:p>
            <a:r>
              <a:rPr lang="en-US" sz="1400" dirty="0">
                <a:latin typeface="Palatino Linotype" panose="02040502050505030304" pitchFamily="18" charset="0"/>
                <a:cs typeface="Times New Roman" panose="02020603050405020304" pitchFamily="18" charset="0"/>
              </a:rPr>
              <a:t>Heating and pulling</a:t>
            </a:r>
          </a:p>
          <a:p>
            <a:r>
              <a:rPr lang="en-US" sz="1400" dirty="0">
                <a:latin typeface="Palatino Linotype" panose="02040502050505030304" pitchFamily="18" charset="0"/>
                <a:cs typeface="Times New Roman" panose="02020603050405020304" pitchFamily="18" charset="0"/>
              </a:rPr>
              <a:t>Molding </a:t>
            </a:r>
          </a:p>
          <a:p>
            <a:pPr>
              <a:buFont typeface="Wingdings" panose="05000000000000000000" pitchFamily="2" charset="2"/>
              <a:buChar char="Ø"/>
            </a:pPr>
            <a:r>
              <a:rPr lang="en-US" sz="1400" dirty="0">
                <a:latin typeface="Palatino Linotype" panose="02040502050505030304" pitchFamily="18" charset="0"/>
                <a:cs typeface="Times New Roman" panose="02020603050405020304" pitchFamily="18" charset="0"/>
              </a:rPr>
              <a:t>Metal coating </a:t>
            </a:r>
          </a:p>
          <a:p>
            <a:pPr marL="0" indent="0">
              <a:buNone/>
            </a:pPr>
            <a:endParaRPr lang="en-US" sz="1400" dirty="0">
              <a:latin typeface="Palatino Linotype" panose="02040502050505030304" pitchFamily="18" charset="0"/>
              <a:cs typeface="Times New Roman" panose="02020603050405020304" pitchFamily="18" charset="0"/>
            </a:endParaRPr>
          </a:p>
          <a:p>
            <a:pPr marL="0" indent="0">
              <a:buNone/>
            </a:pPr>
            <a:endParaRPr lang="en-US" sz="1400" dirty="0">
              <a:latin typeface="Palatino Linotype" panose="02040502050505030304" pitchFamily="18" charset="0"/>
              <a:cs typeface="Times New Roman" panose="02020603050405020304" pitchFamily="18" charset="0"/>
            </a:endParaRPr>
          </a:p>
        </p:txBody>
      </p:sp>
      <p:pic>
        <p:nvPicPr>
          <p:cNvPr id="64" name="Picture 63">
            <a:extLst>
              <a:ext uri="{FF2B5EF4-FFF2-40B4-BE49-F238E27FC236}">
                <a16:creationId xmlns:a16="http://schemas.microsoft.com/office/drawing/2014/main" id="{8DD0DC21-384A-4B7D-9AE1-0E8C0BB3A0C0}"/>
              </a:ext>
            </a:extLst>
          </p:cNvPr>
          <p:cNvPicPr>
            <a:picLocks noChangeAspect="1"/>
          </p:cNvPicPr>
          <p:nvPr/>
        </p:nvPicPr>
        <p:blipFill>
          <a:blip r:embed="rId3"/>
          <a:stretch>
            <a:fillRect/>
          </a:stretch>
        </p:blipFill>
        <p:spPr>
          <a:xfrm>
            <a:off x="7086601" y="1445562"/>
            <a:ext cx="3658981" cy="2083759"/>
          </a:xfrm>
          <a:prstGeom prst="rect">
            <a:avLst/>
          </a:prstGeom>
        </p:spPr>
      </p:pic>
      <p:sp>
        <p:nvSpPr>
          <p:cNvPr id="65" name="Rectangle 64">
            <a:extLst>
              <a:ext uri="{FF2B5EF4-FFF2-40B4-BE49-F238E27FC236}">
                <a16:creationId xmlns:a16="http://schemas.microsoft.com/office/drawing/2014/main" id="{901DA620-9D8B-447C-B590-D30CD3912529}"/>
              </a:ext>
            </a:extLst>
          </p:cNvPr>
          <p:cNvSpPr/>
          <p:nvPr/>
        </p:nvSpPr>
        <p:spPr>
          <a:xfrm>
            <a:off x="1508759" y="6565694"/>
            <a:ext cx="4090182" cy="261610"/>
          </a:xfrm>
          <a:prstGeom prst="rect">
            <a:avLst/>
          </a:prstGeom>
        </p:spPr>
        <p:txBody>
          <a:bodyPr wrap="square">
            <a:spAutoFit/>
          </a:bodyPr>
          <a:lstStyle/>
          <a:p>
            <a:r>
              <a:rPr lang="en-US" sz="1100" dirty="0">
                <a:latin typeface="Palatino Linotype" panose="02040502050505030304" pitchFamily="18" charset="0"/>
                <a:ea typeface="Calibri" panose="020F0502020204030204" pitchFamily="34" charset="0"/>
                <a:cs typeface="Times New Roman" panose="02020603050405020304" pitchFamily="18" charset="0"/>
              </a:rPr>
              <a:t>Ref: Novotny, L. </a:t>
            </a:r>
            <a:r>
              <a:rPr lang="en-US" sz="1100" i="1" dirty="0">
                <a:latin typeface="Palatino Linotype" panose="02040502050505030304" pitchFamily="18" charset="0"/>
                <a:ea typeface="Calibri" panose="020F0502020204030204" pitchFamily="34" charset="0"/>
                <a:cs typeface="Times New Roman" panose="02020603050405020304" pitchFamily="18" charset="0"/>
              </a:rPr>
              <a:t>Principle of Nano Optics</a:t>
            </a:r>
            <a:r>
              <a:rPr lang="en-US" sz="1100" dirty="0">
                <a:latin typeface="Palatino Linotype" panose="02040502050505030304" pitchFamily="18" charset="0"/>
                <a:ea typeface="Calibri" panose="020F0502020204030204" pitchFamily="34" charset="0"/>
                <a:cs typeface="Times New Roman" panose="02020603050405020304" pitchFamily="18" charset="0"/>
              </a:rPr>
              <a:t>. </a:t>
            </a:r>
            <a:r>
              <a:rPr lang="en-US" sz="1100" i="1" dirty="0">
                <a:latin typeface="Palatino Linotype" panose="02040502050505030304" pitchFamily="18" charset="0"/>
                <a:ea typeface="Calibri" panose="020F0502020204030204" pitchFamily="34" charset="0"/>
                <a:cs typeface="Times New Roman" panose="02020603050405020304" pitchFamily="18" charset="0"/>
              </a:rPr>
              <a:t>Cambridge</a:t>
            </a:r>
            <a:r>
              <a:rPr lang="en-US" sz="1100" dirty="0">
                <a:latin typeface="Palatino Linotype" panose="02040502050505030304" pitchFamily="18" charset="0"/>
                <a:ea typeface="Calibri" panose="020F0502020204030204" pitchFamily="34" charset="0"/>
                <a:cs typeface="Times New Roman" panose="02020603050405020304" pitchFamily="18" charset="0"/>
              </a:rPr>
              <a:t> </a:t>
            </a:r>
            <a:r>
              <a:rPr lang="en-US" sz="1100" b="1" dirty="0">
                <a:latin typeface="Palatino Linotype" panose="02040502050505030304" pitchFamily="18" charset="0"/>
                <a:ea typeface="Calibri" panose="020F0502020204030204" pitchFamily="34" charset="0"/>
                <a:cs typeface="Times New Roman" panose="02020603050405020304" pitchFamily="18" charset="0"/>
              </a:rPr>
              <a:t>6</a:t>
            </a:r>
            <a:r>
              <a:rPr lang="en-US" sz="1100" dirty="0">
                <a:latin typeface="Palatino Linotype" panose="02040502050505030304" pitchFamily="18" charset="0"/>
                <a:ea typeface="Calibri" panose="020F0502020204030204" pitchFamily="34" charset="0"/>
                <a:cs typeface="Times New Roman" panose="02020603050405020304" pitchFamily="18" charset="0"/>
              </a:rPr>
              <a:t>, (2006)</a:t>
            </a:r>
            <a:endParaRPr lang="en-IL" sz="1100" dirty="0"/>
          </a:p>
        </p:txBody>
      </p:sp>
      <p:pic>
        <p:nvPicPr>
          <p:cNvPr id="3" name="Picture 2">
            <a:extLst>
              <a:ext uri="{FF2B5EF4-FFF2-40B4-BE49-F238E27FC236}">
                <a16:creationId xmlns:a16="http://schemas.microsoft.com/office/drawing/2014/main" id="{E393E493-42D2-45EB-B797-F70C3F9848C2}"/>
              </a:ext>
            </a:extLst>
          </p:cNvPr>
          <p:cNvPicPr>
            <a:picLocks noChangeAspect="1"/>
          </p:cNvPicPr>
          <p:nvPr/>
        </p:nvPicPr>
        <p:blipFill>
          <a:blip r:embed="rId4"/>
          <a:stretch>
            <a:fillRect/>
          </a:stretch>
        </p:blipFill>
        <p:spPr>
          <a:xfrm>
            <a:off x="4969828" y="811585"/>
            <a:ext cx="1657350" cy="2962275"/>
          </a:xfrm>
          <a:prstGeom prst="rect">
            <a:avLst/>
          </a:prstGeom>
        </p:spPr>
      </p:pic>
      <p:sp>
        <p:nvSpPr>
          <p:cNvPr id="32" name="Content Placeholder 2">
            <a:extLst>
              <a:ext uri="{FF2B5EF4-FFF2-40B4-BE49-F238E27FC236}">
                <a16:creationId xmlns:a16="http://schemas.microsoft.com/office/drawing/2014/main" id="{A1D71278-6651-4649-92F3-4465CC9F76E1}"/>
              </a:ext>
            </a:extLst>
          </p:cNvPr>
          <p:cNvSpPr txBox="1">
            <a:spLocks/>
          </p:cNvSpPr>
          <p:nvPr/>
        </p:nvSpPr>
        <p:spPr>
          <a:xfrm>
            <a:off x="7837166" y="4535854"/>
            <a:ext cx="2602235" cy="195908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
            </a:pPr>
            <a:r>
              <a:rPr lang="en-US" sz="1400" dirty="0">
                <a:latin typeface="Palatino Linotype" panose="02040502050505030304" pitchFamily="18" charset="0"/>
                <a:cs typeface="Times New Roman" panose="02020603050405020304" pitchFamily="18" charset="0"/>
              </a:rPr>
              <a:t>Prevent field from leakage </a:t>
            </a:r>
          </a:p>
          <a:p>
            <a:pPr>
              <a:buFont typeface="Wingdings" panose="05000000000000000000" pitchFamily="2" charset="2"/>
              <a:buChar char="§"/>
            </a:pPr>
            <a:r>
              <a:rPr lang="en-US" sz="1400" dirty="0">
                <a:latin typeface="Palatino Linotype" panose="02040502050505030304" pitchFamily="18" charset="0"/>
                <a:cs typeface="Times New Roman" panose="02020603050405020304" pitchFamily="18" charset="0"/>
              </a:rPr>
              <a:t>High light confinement</a:t>
            </a:r>
          </a:p>
          <a:p>
            <a:pPr>
              <a:buFont typeface="Wingdings" panose="05000000000000000000" pitchFamily="2" charset="2"/>
              <a:buChar char="§"/>
            </a:pPr>
            <a:r>
              <a:rPr lang="en-US" sz="1400" dirty="0">
                <a:latin typeface="Palatino Linotype" panose="02040502050505030304" pitchFamily="18" charset="0"/>
                <a:cs typeface="Times New Roman" panose="02020603050405020304" pitchFamily="18" charset="0"/>
              </a:rPr>
              <a:t>Evanescent waves only</a:t>
            </a:r>
          </a:p>
          <a:p>
            <a:pPr marL="0" indent="0">
              <a:buNone/>
            </a:pPr>
            <a:endParaRPr lang="en-US" sz="1400" dirty="0">
              <a:latin typeface="Palatino Linotype" panose="02040502050505030304" pitchFamily="18" charset="0"/>
              <a:cs typeface="Times New Roman" panose="02020603050405020304" pitchFamily="18" charset="0"/>
            </a:endParaRPr>
          </a:p>
          <a:p>
            <a:pPr>
              <a:buFont typeface="Wingdings" panose="05000000000000000000" pitchFamily="2" charset="2"/>
              <a:buChar char="§"/>
            </a:pPr>
            <a:r>
              <a:rPr lang="en-US" sz="1400" dirty="0">
                <a:latin typeface="Palatino Linotype" panose="02040502050505030304" pitchFamily="18" charset="0"/>
                <a:cs typeface="Times New Roman" panose="02020603050405020304" pitchFamily="18" charset="0"/>
              </a:rPr>
              <a:t>Heating effect </a:t>
            </a:r>
          </a:p>
          <a:p>
            <a:pPr>
              <a:buFont typeface="Wingdings" panose="05000000000000000000" pitchFamily="2" charset="2"/>
              <a:buChar char="§"/>
            </a:pPr>
            <a:r>
              <a:rPr lang="en-US" sz="1400" dirty="0">
                <a:latin typeface="Palatino Linotype" panose="02040502050505030304" pitchFamily="18" charset="0"/>
                <a:cs typeface="Times New Roman" panose="02020603050405020304" pitchFamily="18" charset="0"/>
              </a:rPr>
              <a:t>High noise</a:t>
            </a:r>
          </a:p>
        </p:txBody>
      </p:sp>
      <p:sp>
        <p:nvSpPr>
          <p:cNvPr id="33" name="Content Placeholder 2">
            <a:extLst>
              <a:ext uri="{FF2B5EF4-FFF2-40B4-BE49-F238E27FC236}">
                <a16:creationId xmlns:a16="http://schemas.microsoft.com/office/drawing/2014/main" id="{EF2D1797-A35B-4E62-A556-7D74449C6DDD}"/>
              </a:ext>
            </a:extLst>
          </p:cNvPr>
          <p:cNvSpPr txBox="1">
            <a:spLocks/>
          </p:cNvSpPr>
          <p:nvPr/>
        </p:nvSpPr>
        <p:spPr>
          <a:xfrm>
            <a:off x="7801996" y="4129068"/>
            <a:ext cx="2960076" cy="26779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q"/>
            </a:pPr>
            <a:r>
              <a:rPr lang="en-US" sz="1400" dirty="0">
                <a:solidFill>
                  <a:srgbClr val="C00000"/>
                </a:solidFill>
                <a:latin typeface="Palatino Linotype" panose="02040502050505030304" pitchFamily="18" charset="0"/>
                <a:cs typeface="Times New Roman" panose="02020603050405020304" pitchFamily="18" charset="0"/>
              </a:rPr>
              <a:t>Metal coated aperture probe</a:t>
            </a:r>
            <a:endParaRPr lang="en-US" sz="1400" dirty="0">
              <a:latin typeface="Palatino Linotype" panose="02040502050505030304" pitchFamily="18" charset="0"/>
              <a:cs typeface="Times New Roman" panose="02020603050405020304" pitchFamily="18" charset="0"/>
            </a:endParaRPr>
          </a:p>
          <a:p>
            <a:pPr marL="0" indent="0">
              <a:buNone/>
            </a:pPr>
            <a:endParaRPr lang="en-US" sz="1400" dirty="0">
              <a:latin typeface="Palatino Linotype" panose="02040502050505030304" pitchFamily="18" charset="0"/>
              <a:cs typeface="Times New Roman" panose="02020603050405020304" pitchFamily="18" charset="0"/>
            </a:endParaRPr>
          </a:p>
          <a:p>
            <a:pPr marL="0" indent="0">
              <a:buNone/>
            </a:pPr>
            <a:endParaRPr lang="en-US" sz="1400" dirty="0">
              <a:latin typeface="Palatino Linotype" panose="02040502050505030304" pitchFamily="18" charset="0"/>
              <a:cs typeface="Times New Roman" panose="02020603050405020304" pitchFamily="18" charset="0"/>
            </a:endParaRPr>
          </a:p>
          <a:p>
            <a:pPr marL="0" indent="0">
              <a:buNone/>
            </a:pPr>
            <a:endParaRPr lang="en-US" sz="1400" dirty="0">
              <a:latin typeface="Palatino Linotype" panose="02040502050505030304" pitchFamily="18" charset="0"/>
              <a:cs typeface="Times New Roman" panose="02020603050405020304" pitchFamily="18" charset="0"/>
            </a:endParaRPr>
          </a:p>
        </p:txBody>
      </p:sp>
      <p:sp>
        <p:nvSpPr>
          <p:cNvPr id="34" name="Content Placeholder 2">
            <a:extLst>
              <a:ext uri="{FF2B5EF4-FFF2-40B4-BE49-F238E27FC236}">
                <a16:creationId xmlns:a16="http://schemas.microsoft.com/office/drawing/2014/main" id="{23F0EBB1-C5F4-4164-A60B-21E137E4A014}"/>
              </a:ext>
            </a:extLst>
          </p:cNvPr>
          <p:cNvSpPr txBox="1">
            <a:spLocks/>
          </p:cNvSpPr>
          <p:nvPr/>
        </p:nvSpPr>
        <p:spPr>
          <a:xfrm>
            <a:off x="4674570" y="4129068"/>
            <a:ext cx="2412031" cy="26779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q"/>
            </a:pPr>
            <a:r>
              <a:rPr lang="en-US" sz="1400" dirty="0">
                <a:solidFill>
                  <a:srgbClr val="C00000"/>
                </a:solidFill>
                <a:latin typeface="Palatino Linotype" panose="02040502050505030304" pitchFamily="18" charset="0"/>
                <a:cs typeface="Times New Roman" panose="02020603050405020304" pitchFamily="18" charset="0"/>
              </a:rPr>
              <a:t>Dielectric aperture probe</a:t>
            </a:r>
            <a:endParaRPr lang="en-US" sz="1400" dirty="0">
              <a:latin typeface="Palatino Linotype" panose="02040502050505030304" pitchFamily="18" charset="0"/>
              <a:cs typeface="Times New Roman" panose="02020603050405020304" pitchFamily="18" charset="0"/>
            </a:endParaRPr>
          </a:p>
          <a:p>
            <a:pPr marL="0" indent="0">
              <a:buNone/>
            </a:pPr>
            <a:endParaRPr lang="en-US" sz="1400" dirty="0">
              <a:latin typeface="Palatino Linotype" panose="02040502050505030304" pitchFamily="18" charset="0"/>
              <a:cs typeface="Times New Roman" panose="02020603050405020304" pitchFamily="18" charset="0"/>
            </a:endParaRPr>
          </a:p>
          <a:p>
            <a:pPr marL="0" indent="0">
              <a:buNone/>
            </a:pPr>
            <a:endParaRPr lang="en-US" sz="1400" dirty="0">
              <a:latin typeface="Palatino Linotype" panose="02040502050505030304" pitchFamily="18" charset="0"/>
              <a:cs typeface="Times New Roman" panose="02020603050405020304" pitchFamily="18" charset="0"/>
            </a:endParaRPr>
          </a:p>
          <a:p>
            <a:pPr marL="0" indent="0">
              <a:buNone/>
            </a:pPr>
            <a:endParaRPr lang="en-US" sz="1400" dirty="0">
              <a:latin typeface="Palatino Linotype" panose="02040502050505030304" pitchFamily="18" charset="0"/>
              <a:cs typeface="Times New Roman" panose="02020603050405020304" pitchFamily="18" charset="0"/>
            </a:endParaRPr>
          </a:p>
        </p:txBody>
      </p:sp>
      <p:sp>
        <p:nvSpPr>
          <p:cNvPr id="36" name="Content Placeholder 2">
            <a:extLst>
              <a:ext uri="{FF2B5EF4-FFF2-40B4-BE49-F238E27FC236}">
                <a16:creationId xmlns:a16="http://schemas.microsoft.com/office/drawing/2014/main" id="{47367952-BF47-4CA4-97F9-2DA75FC8F028}"/>
              </a:ext>
            </a:extLst>
          </p:cNvPr>
          <p:cNvSpPr txBox="1">
            <a:spLocks/>
          </p:cNvSpPr>
          <p:nvPr/>
        </p:nvSpPr>
        <p:spPr>
          <a:xfrm>
            <a:off x="4534365" y="4671977"/>
            <a:ext cx="2921252" cy="171412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
            </a:pPr>
            <a:r>
              <a:rPr lang="en-US" sz="1400" dirty="0">
                <a:latin typeface="Palatino Linotype" panose="02040502050505030304" pitchFamily="18" charset="0"/>
                <a:cs typeface="Times New Roman" panose="02020603050405020304" pitchFamily="18" charset="0"/>
              </a:rPr>
              <a:t>High transmission efficiency </a:t>
            </a:r>
          </a:p>
          <a:p>
            <a:pPr>
              <a:buFont typeface="Wingdings" panose="05000000000000000000" pitchFamily="2" charset="2"/>
              <a:buChar char="§"/>
            </a:pPr>
            <a:r>
              <a:rPr lang="en-US" sz="1400" dirty="0">
                <a:latin typeface="Palatino Linotype" panose="02040502050505030304" pitchFamily="18" charset="0"/>
                <a:cs typeface="Times New Roman" panose="02020603050405020304" pitchFamily="18" charset="0"/>
              </a:rPr>
              <a:t>Less backscattered noise </a:t>
            </a:r>
          </a:p>
          <a:p>
            <a:pPr marL="0" indent="0">
              <a:buNone/>
            </a:pPr>
            <a:endParaRPr lang="en-US" sz="1400" dirty="0">
              <a:latin typeface="Palatino Linotype" panose="02040502050505030304" pitchFamily="18" charset="0"/>
              <a:cs typeface="Times New Roman" panose="02020603050405020304" pitchFamily="18" charset="0"/>
            </a:endParaRPr>
          </a:p>
          <a:p>
            <a:pPr>
              <a:buFont typeface="Wingdings" panose="05000000000000000000" pitchFamily="2" charset="2"/>
              <a:buChar char="§"/>
            </a:pPr>
            <a:r>
              <a:rPr lang="en-US" sz="1400" dirty="0">
                <a:latin typeface="Palatino Linotype" panose="02040502050505030304" pitchFamily="18" charset="0"/>
                <a:cs typeface="Times New Roman" panose="02020603050405020304" pitchFamily="18" charset="0"/>
              </a:rPr>
              <a:t>Leakage from side wall</a:t>
            </a:r>
          </a:p>
          <a:p>
            <a:pPr>
              <a:buFont typeface="Wingdings" panose="05000000000000000000" pitchFamily="2" charset="2"/>
              <a:buChar char="§"/>
            </a:pPr>
            <a:r>
              <a:rPr lang="en-US" sz="1400" dirty="0">
                <a:latin typeface="Palatino Linotype" panose="02040502050505030304" pitchFamily="18" charset="0"/>
                <a:cs typeface="Times New Roman" panose="02020603050405020304" pitchFamily="18" charset="0"/>
              </a:rPr>
              <a:t>Evanescent as well as plane </a:t>
            </a:r>
          </a:p>
          <a:p>
            <a:pPr marL="0" indent="0">
              <a:buNone/>
            </a:pPr>
            <a:r>
              <a:rPr lang="en-US" sz="1400" dirty="0">
                <a:latin typeface="Palatino Linotype" panose="02040502050505030304" pitchFamily="18" charset="0"/>
                <a:cs typeface="Times New Roman" panose="02020603050405020304" pitchFamily="18" charset="0"/>
              </a:rPr>
              <a:t>    waves </a:t>
            </a:r>
          </a:p>
          <a:p>
            <a:pPr marL="0" indent="0">
              <a:buNone/>
            </a:pPr>
            <a:endParaRPr lang="en-US" sz="1400" dirty="0">
              <a:latin typeface="Palatino Linotype" panose="02040502050505030304" pitchFamily="18" charset="0"/>
              <a:cs typeface="Times New Roman" panose="02020603050405020304" pitchFamily="18" charset="0"/>
            </a:endParaRPr>
          </a:p>
        </p:txBody>
      </p:sp>
      <p:sp>
        <p:nvSpPr>
          <p:cNvPr id="37" name="Content Placeholder 2">
            <a:extLst>
              <a:ext uri="{FF2B5EF4-FFF2-40B4-BE49-F238E27FC236}">
                <a16:creationId xmlns:a16="http://schemas.microsoft.com/office/drawing/2014/main" id="{230809C9-6245-407A-A103-DABA66A7203B}"/>
              </a:ext>
            </a:extLst>
          </p:cNvPr>
          <p:cNvSpPr txBox="1">
            <a:spLocks/>
          </p:cNvSpPr>
          <p:nvPr/>
        </p:nvSpPr>
        <p:spPr>
          <a:xfrm>
            <a:off x="2362201" y="4693470"/>
            <a:ext cx="1858401" cy="147549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Ø"/>
            </a:pPr>
            <a:r>
              <a:rPr lang="en-US" sz="1400" dirty="0">
                <a:latin typeface="Palatino Linotype" panose="02040502050505030304" pitchFamily="18" charset="0"/>
                <a:cs typeface="Times New Roman" panose="02020603050405020304" pitchFamily="18" charset="0"/>
              </a:rPr>
              <a:t>Advantage </a:t>
            </a:r>
          </a:p>
          <a:p>
            <a:pPr marL="0" indent="0">
              <a:buNone/>
            </a:pPr>
            <a:endParaRPr lang="en-US" sz="1400" dirty="0">
              <a:latin typeface="Palatino Linotype" panose="02040502050505030304" pitchFamily="18" charset="0"/>
              <a:cs typeface="Times New Roman" panose="02020603050405020304" pitchFamily="18" charset="0"/>
            </a:endParaRPr>
          </a:p>
          <a:p>
            <a:pPr marL="0" indent="0">
              <a:buNone/>
            </a:pPr>
            <a:endParaRPr lang="en-US" sz="1400" dirty="0">
              <a:latin typeface="Palatino Linotype" panose="02040502050505030304" pitchFamily="18" charset="0"/>
              <a:cs typeface="Times New Roman" panose="02020603050405020304" pitchFamily="18" charset="0"/>
            </a:endParaRPr>
          </a:p>
          <a:p>
            <a:pPr marL="0" indent="0">
              <a:buNone/>
            </a:pPr>
            <a:endParaRPr lang="en-US" sz="1400" dirty="0">
              <a:latin typeface="Palatino Linotype" panose="02040502050505030304" pitchFamily="18" charset="0"/>
              <a:cs typeface="Times New Roman" panose="02020603050405020304" pitchFamily="18" charset="0"/>
            </a:endParaRPr>
          </a:p>
          <a:p>
            <a:pPr>
              <a:buFont typeface="Wingdings" panose="05000000000000000000" pitchFamily="2" charset="2"/>
              <a:buChar char="Ø"/>
            </a:pPr>
            <a:r>
              <a:rPr lang="en-US" sz="1400" dirty="0">
                <a:latin typeface="Palatino Linotype" panose="02040502050505030304" pitchFamily="18" charset="0"/>
                <a:cs typeface="Times New Roman" panose="02020603050405020304" pitchFamily="18" charset="0"/>
              </a:rPr>
              <a:t>Disadvantage</a:t>
            </a:r>
          </a:p>
          <a:p>
            <a:pPr marL="0" indent="0">
              <a:buNone/>
            </a:pPr>
            <a:endParaRPr lang="en-US" sz="1400" dirty="0">
              <a:latin typeface="Palatino Linotype" panose="02040502050505030304" pitchFamily="18" charset="0"/>
              <a:cs typeface="Times New Roman" panose="02020603050405020304" pitchFamily="18" charset="0"/>
            </a:endParaRPr>
          </a:p>
          <a:p>
            <a:pPr marL="0" indent="0">
              <a:buNone/>
            </a:pPr>
            <a:endParaRPr lang="en-US" sz="1400" dirty="0">
              <a:latin typeface="Palatino Linotype" panose="02040502050505030304" pitchFamily="18" charset="0"/>
              <a:cs typeface="Times New Roman" panose="02020603050405020304" pitchFamily="18" charset="0"/>
            </a:endParaRPr>
          </a:p>
        </p:txBody>
      </p:sp>
      <p:sp>
        <p:nvSpPr>
          <p:cNvPr id="5" name="Arrow: Down 4">
            <a:extLst>
              <a:ext uri="{FF2B5EF4-FFF2-40B4-BE49-F238E27FC236}">
                <a16:creationId xmlns:a16="http://schemas.microsoft.com/office/drawing/2014/main" id="{D30D7F1A-0ED2-442C-A483-04E346EBC47F}"/>
              </a:ext>
            </a:extLst>
          </p:cNvPr>
          <p:cNvSpPr/>
          <p:nvPr/>
        </p:nvSpPr>
        <p:spPr>
          <a:xfrm rot="16200000">
            <a:off x="3934832" y="4486227"/>
            <a:ext cx="203741" cy="735602"/>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8" name="Arrow: Down 37">
            <a:extLst>
              <a:ext uri="{FF2B5EF4-FFF2-40B4-BE49-F238E27FC236}">
                <a16:creationId xmlns:a16="http://schemas.microsoft.com/office/drawing/2014/main" id="{C29E122A-413A-41BB-AF42-D8341CEAE395}"/>
              </a:ext>
            </a:extLst>
          </p:cNvPr>
          <p:cNvSpPr/>
          <p:nvPr/>
        </p:nvSpPr>
        <p:spPr>
          <a:xfrm rot="16200000">
            <a:off x="4031843" y="5616341"/>
            <a:ext cx="203741" cy="735602"/>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7" name="Straight Connector 6">
            <a:extLst>
              <a:ext uri="{FF2B5EF4-FFF2-40B4-BE49-F238E27FC236}">
                <a16:creationId xmlns:a16="http://schemas.microsoft.com/office/drawing/2014/main" id="{4D7A217B-C29F-44C9-BD0A-25EC5CEFC05D}"/>
              </a:ext>
            </a:extLst>
          </p:cNvPr>
          <p:cNvCxnSpPr>
            <a:cxnSpLocks/>
          </p:cNvCxnSpPr>
          <p:nvPr/>
        </p:nvCxnSpPr>
        <p:spPr>
          <a:xfrm>
            <a:off x="4548000" y="5431214"/>
            <a:ext cx="61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3E8C319-1188-4194-96AE-EE33D8168B2D}"/>
              </a:ext>
            </a:extLst>
          </p:cNvPr>
          <p:cNvCxnSpPr>
            <a:cxnSpLocks/>
          </p:cNvCxnSpPr>
          <p:nvPr/>
        </p:nvCxnSpPr>
        <p:spPr>
          <a:xfrm>
            <a:off x="7467600" y="4419601"/>
            <a:ext cx="0" cy="2421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Content Placeholder 2">
            <a:extLst>
              <a:ext uri="{FF2B5EF4-FFF2-40B4-BE49-F238E27FC236}">
                <a16:creationId xmlns:a16="http://schemas.microsoft.com/office/drawing/2014/main" id="{84D0D768-A132-43B9-AAFF-33A53A5FC1A3}"/>
              </a:ext>
            </a:extLst>
          </p:cNvPr>
          <p:cNvSpPr txBox="1">
            <a:spLocks/>
          </p:cNvSpPr>
          <p:nvPr/>
        </p:nvSpPr>
        <p:spPr>
          <a:xfrm>
            <a:off x="1592665" y="1072510"/>
            <a:ext cx="2971800" cy="136489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q"/>
            </a:pPr>
            <a:r>
              <a:rPr lang="en-US" sz="1400" dirty="0">
                <a:solidFill>
                  <a:srgbClr val="C00000"/>
                </a:solidFill>
                <a:latin typeface="Palatino Linotype" panose="02040502050505030304" pitchFamily="18" charset="0"/>
                <a:cs typeface="Times New Roman" panose="02020603050405020304" pitchFamily="18" charset="0"/>
              </a:rPr>
              <a:t>NSOM Probes type</a:t>
            </a:r>
            <a:endParaRPr lang="en-US" sz="1400" dirty="0">
              <a:latin typeface="Palatino Linotype" panose="02040502050505030304" pitchFamily="18" charset="0"/>
              <a:cs typeface="Times New Roman" panose="02020603050405020304" pitchFamily="18" charset="0"/>
            </a:endParaRPr>
          </a:p>
          <a:p>
            <a:pPr>
              <a:buFont typeface="Wingdings" panose="05000000000000000000" pitchFamily="2" charset="2"/>
              <a:buChar char="Ø"/>
            </a:pPr>
            <a:r>
              <a:rPr lang="en-US" sz="1400" dirty="0">
                <a:latin typeface="Palatino Linotype" panose="02040502050505030304" pitchFamily="18" charset="0"/>
                <a:cs typeface="Times New Roman" panose="02020603050405020304" pitchFamily="18" charset="0"/>
              </a:rPr>
              <a:t>Aperture type</a:t>
            </a:r>
          </a:p>
          <a:p>
            <a:pPr lvl="1"/>
            <a:r>
              <a:rPr lang="en-US" sz="1400" dirty="0">
                <a:latin typeface="Palatino Linotype" panose="02040502050505030304" pitchFamily="18" charset="0"/>
                <a:cs typeface="Times New Roman" panose="02020603050405020304" pitchFamily="18" charset="0"/>
              </a:rPr>
              <a:t>Metal coated probe</a:t>
            </a:r>
          </a:p>
          <a:p>
            <a:pPr lvl="1"/>
            <a:r>
              <a:rPr lang="en-US" sz="1400" dirty="0">
                <a:solidFill>
                  <a:srgbClr val="FF0000"/>
                </a:solidFill>
                <a:latin typeface="Palatino Linotype" panose="02040502050505030304" pitchFamily="18" charset="0"/>
                <a:cs typeface="Times New Roman" panose="02020603050405020304" pitchFamily="18" charset="0"/>
              </a:rPr>
              <a:t>Uncoated /dielectric probe </a:t>
            </a:r>
          </a:p>
        </p:txBody>
      </p:sp>
      <p:sp>
        <p:nvSpPr>
          <p:cNvPr id="44" name="TextBox 43">
            <a:extLst>
              <a:ext uri="{FF2B5EF4-FFF2-40B4-BE49-F238E27FC236}">
                <a16:creationId xmlns:a16="http://schemas.microsoft.com/office/drawing/2014/main" id="{4FA4AD9D-6D07-4FE3-8942-1AB43CC20CC5}"/>
              </a:ext>
            </a:extLst>
          </p:cNvPr>
          <p:cNvSpPr txBox="1"/>
          <p:nvPr/>
        </p:nvSpPr>
        <p:spPr>
          <a:xfrm>
            <a:off x="7269508" y="1122116"/>
            <a:ext cx="372218" cy="276999"/>
          </a:xfrm>
          <a:prstGeom prst="rect">
            <a:avLst/>
          </a:prstGeom>
          <a:noFill/>
        </p:spPr>
        <p:txBody>
          <a:bodyPr wrap="none" rtlCol="0">
            <a:spAutoFit/>
          </a:bodyPr>
          <a:lstStyle/>
          <a:p>
            <a:r>
              <a:rPr lang="en-US" sz="1200" dirty="0">
                <a:latin typeface="Palatino Linotype" panose="02040502050505030304" pitchFamily="18" charset="0"/>
              </a:rPr>
              <a:t>(b)</a:t>
            </a:r>
          </a:p>
        </p:txBody>
      </p:sp>
      <p:sp>
        <p:nvSpPr>
          <p:cNvPr id="45" name="TextBox 44">
            <a:extLst>
              <a:ext uri="{FF2B5EF4-FFF2-40B4-BE49-F238E27FC236}">
                <a16:creationId xmlns:a16="http://schemas.microsoft.com/office/drawing/2014/main" id="{DC85210A-D27C-42C6-977A-A34610D6788A}"/>
              </a:ext>
            </a:extLst>
          </p:cNvPr>
          <p:cNvSpPr txBox="1"/>
          <p:nvPr/>
        </p:nvSpPr>
        <p:spPr>
          <a:xfrm>
            <a:off x="4365899" y="1158783"/>
            <a:ext cx="364202" cy="276999"/>
          </a:xfrm>
          <a:prstGeom prst="rect">
            <a:avLst/>
          </a:prstGeom>
          <a:noFill/>
        </p:spPr>
        <p:txBody>
          <a:bodyPr wrap="none" rtlCol="0">
            <a:spAutoFit/>
          </a:bodyPr>
          <a:lstStyle/>
          <a:p>
            <a:r>
              <a:rPr lang="en-US" sz="1200" dirty="0">
                <a:latin typeface="Palatino Linotype" panose="02040502050505030304" pitchFamily="18" charset="0"/>
              </a:rPr>
              <a:t>(a)</a:t>
            </a:r>
          </a:p>
        </p:txBody>
      </p:sp>
      <p:sp>
        <p:nvSpPr>
          <p:cNvPr id="22" name="Rectangle 48">
            <a:extLst>
              <a:ext uri="{FF2B5EF4-FFF2-40B4-BE49-F238E27FC236}">
                <a16:creationId xmlns:a16="http://schemas.microsoft.com/office/drawing/2014/main" id="{6433941C-6C81-45DA-B332-0570C7FD9B88}"/>
              </a:ext>
            </a:extLst>
          </p:cNvPr>
          <p:cNvSpPr>
            <a:spLocks noChangeArrowheads="1"/>
          </p:cNvSpPr>
          <p:nvPr/>
        </p:nvSpPr>
        <p:spPr bwMode="auto">
          <a:xfrm>
            <a:off x="1" y="19845"/>
            <a:ext cx="12192000" cy="740569"/>
          </a:xfrm>
          <a:prstGeom prst="rect">
            <a:avLst/>
          </a:prstGeom>
          <a:solidFill>
            <a:schemeClr val="accent4">
              <a:lumMod val="40000"/>
              <a:lumOff val="60000"/>
            </a:schemeClr>
          </a:solidFill>
          <a:ln>
            <a:noFill/>
          </a:ln>
          <a:effectLst/>
          <a:extLst/>
        </p:spPr>
        <p:txBody>
          <a:bodyPr/>
          <a:lstStyle>
            <a:lvl1pPr algn="ctr">
              <a:spcBef>
                <a:spcPct val="30000"/>
              </a:spcBef>
              <a:buSzPct val="100000"/>
              <a:buChar char="•"/>
              <a:defRPr b="1">
                <a:solidFill>
                  <a:srgbClr val="0000CC"/>
                </a:solidFill>
                <a:latin typeface="Tahoma" panose="020B0604030504040204" pitchFamily="34" charset="0"/>
                <a:cs typeface="Tahoma" panose="020B0604030504040204" pitchFamily="34" charset="0"/>
              </a:defRPr>
            </a:lvl1pPr>
            <a:lvl2pPr marL="742950" indent="-28575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2pPr>
            <a:lvl3pPr marL="11430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3pPr>
            <a:lvl4pPr marL="16002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4pPr>
            <a:lvl5pPr marL="2057400" indent="-228600" algn="ctr">
              <a:spcBef>
                <a:spcPct val="30000"/>
              </a:spcBef>
              <a:buSzPct val="100000"/>
              <a:buChar char="•"/>
              <a:defRPr b="1">
                <a:solidFill>
                  <a:srgbClr val="0000CC"/>
                </a:solidFill>
                <a:latin typeface="Tahoma" panose="020B0604030504040204" pitchFamily="34" charset="0"/>
                <a:cs typeface="Tahoma" panose="020B0604030504040204" pitchFamily="34" charset="0"/>
              </a:defRPr>
            </a:lvl5pPr>
            <a:lvl6pPr marL="25146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6pPr>
            <a:lvl7pPr marL="29718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7pPr>
            <a:lvl8pPr marL="34290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8pPr>
            <a:lvl9pPr marL="3886200" indent="-228600" algn="ctr" eaLnBrk="0" fontAlgn="base" hangingPunct="0">
              <a:spcBef>
                <a:spcPct val="30000"/>
              </a:spcBef>
              <a:spcAft>
                <a:spcPct val="0"/>
              </a:spcAft>
              <a:buSzPct val="100000"/>
              <a:buChar char="•"/>
              <a:defRPr b="1">
                <a:solidFill>
                  <a:srgbClr val="0000CC"/>
                </a:solidFill>
                <a:latin typeface="Tahoma" panose="020B0604030504040204" pitchFamily="34" charset="0"/>
                <a:cs typeface="Tahoma" panose="020B0604030504040204" pitchFamily="34" charset="0"/>
              </a:defRPr>
            </a:lvl9pPr>
          </a:lstStyle>
          <a:p>
            <a:pPr>
              <a:spcBef>
                <a:spcPct val="0"/>
              </a:spcBef>
              <a:buSzTx/>
              <a:buFontTx/>
              <a:buNone/>
            </a:pPr>
            <a:r>
              <a:rPr lang="en-US" sz="3200" dirty="0">
                <a:solidFill>
                  <a:srgbClr val="004080"/>
                </a:solidFill>
                <a:latin typeface="Palatino Linotype" panose="02040502050505030304" pitchFamily="18" charset="0"/>
                <a:cs typeface="Times New Roman" panose="02020603050405020304" pitchFamily="18" charset="0"/>
              </a:rPr>
              <a:t>Key factor: NSOM probe</a:t>
            </a:r>
          </a:p>
        </p:txBody>
      </p:sp>
    </p:spTree>
    <p:extLst>
      <p:ext uri="{BB962C8B-B14F-4D97-AF65-F5344CB8AC3E}">
        <p14:creationId xmlns:p14="http://schemas.microsoft.com/office/powerpoint/2010/main" val="638387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31A3BC-5BB5-40AF-BEEA-DD74024F32DC}"/>
              </a:ext>
            </a:extLst>
          </p:cNvPr>
          <p:cNvSpPr>
            <a:spLocks noGrp="1"/>
          </p:cNvSpPr>
          <p:nvPr>
            <p:ph type="sldNum" sz="quarter" idx="12"/>
          </p:nvPr>
        </p:nvSpPr>
        <p:spPr/>
        <p:txBody>
          <a:bodyPr/>
          <a:lstStyle/>
          <a:p>
            <a:fld id="{3AD044A6-52C3-4E8E-9C12-C7885AE2936F}" type="slidenum">
              <a:rPr lang="en-US" smtClean="0"/>
              <a:t>9</a:t>
            </a:fld>
            <a:endParaRPr lang="en-US"/>
          </a:p>
        </p:txBody>
      </p:sp>
      <p:pic>
        <p:nvPicPr>
          <p:cNvPr id="3" name="Picture 2">
            <a:extLst>
              <a:ext uri="{FF2B5EF4-FFF2-40B4-BE49-F238E27FC236}">
                <a16:creationId xmlns:a16="http://schemas.microsoft.com/office/drawing/2014/main" id="{B8A0EDCF-8FEF-4022-ACE5-A63D01ED6CEB}"/>
              </a:ext>
            </a:extLst>
          </p:cNvPr>
          <p:cNvPicPr>
            <a:picLocks noChangeAspect="1"/>
          </p:cNvPicPr>
          <p:nvPr/>
        </p:nvPicPr>
        <p:blipFill>
          <a:blip r:embed="rId2"/>
          <a:stretch>
            <a:fillRect/>
          </a:stretch>
        </p:blipFill>
        <p:spPr>
          <a:xfrm>
            <a:off x="6400801" y="1045276"/>
            <a:ext cx="4788314" cy="2677337"/>
          </a:xfrm>
          <a:prstGeom prst="rect">
            <a:avLst/>
          </a:prstGeom>
        </p:spPr>
      </p:pic>
      <p:sp>
        <p:nvSpPr>
          <p:cNvPr id="54" name="Content Placeholder 2">
            <a:extLst>
              <a:ext uri="{FF2B5EF4-FFF2-40B4-BE49-F238E27FC236}">
                <a16:creationId xmlns:a16="http://schemas.microsoft.com/office/drawing/2014/main" id="{A99DDE93-451B-42F5-9B04-05B6EDDBECD5}"/>
              </a:ext>
            </a:extLst>
          </p:cNvPr>
          <p:cNvSpPr txBox="1">
            <a:spLocks/>
          </p:cNvSpPr>
          <p:nvPr/>
        </p:nvSpPr>
        <p:spPr>
          <a:xfrm>
            <a:off x="920018" y="1259440"/>
            <a:ext cx="5374229" cy="257104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solidFill>
                  <a:srgbClr val="C00000"/>
                </a:solidFill>
                <a:latin typeface="Palatino Linotype" panose="02040502050505030304" pitchFamily="18" charset="0"/>
                <a:cs typeface="Times New Roman" panose="02020603050405020304" pitchFamily="18" charset="0"/>
              </a:rPr>
              <a:t>In 1928-32, Edward Hutchinson Synge gave idea of near field</a:t>
            </a:r>
          </a:p>
          <a:p>
            <a:r>
              <a:rPr lang="en-US" sz="1400" dirty="0">
                <a:solidFill>
                  <a:srgbClr val="C00000"/>
                </a:solidFill>
                <a:latin typeface="Palatino Linotype" panose="02040502050505030304" pitchFamily="18" charset="0"/>
                <a:cs typeface="Times New Roman" panose="02020603050405020304" pitchFamily="18" charset="0"/>
              </a:rPr>
              <a:t>In 1993, Eric Betzig and Robert Chichester used NSOM for </a:t>
            </a:r>
            <a:r>
              <a:rPr lang="en-US" sz="1400" i="1" dirty="0">
                <a:solidFill>
                  <a:srgbClr val="C00000"/>
                </a:solidFill>
                <a:latin typeface="Palatino Linotype" panose="02040502050505030304" pitchFamily="18" charset="0"/>
                <a:cs typeface="Times New Roman" panose="02020603050405020304" pitchFamily="18" charset="0"/>
              </a:rPr>
              <a:t>repetitive</a:t>
            </a:r>
            <a:r>
              <a:rPr lang="en-US" sz="1400" dirty="0">
                <a:solidFill>
                  <a:srgbClr val="C00000"/>
                </a:solidFill>
                <a:latin typeface="Palatino Linotype" panose="02040502050505030304" pitchFamily="18" charset="0"/>
                <a:cs typeface="Times New Roman" panose="02020603050405020304" pitchFamily="18" charset="0"/>
              </a:rPr>
              <a:t> single molecule imaging</a:t>
            </a:r>
            <a:endParaRPr lang="en-US" sz="1400" dirty="0">
              <a:latin typeface="Palatino Linotype" panose="02040502050505030304" pitchFamily="18" charset="0"/>
              <a:cs typeface="Times New Roman" panose="02020603050405020304" pitchFamily="18" charset="0"/>
            </a:endParaRPr>
          </a:p>
          <a:p>
            <a:r>
              <a:rPr lang="en-US" sz="1400" dirty="0">
                <a:latin typeface="Palatino Linotype" panose="02040502050505030304" pitchFamily="18" charset="0"/>
                <a:cs typeface="Times New Roman" panose="02020603050405020304" pitchFamily="18" charset="0"/>
              </a:rPr>
              <a:t>Near-field near surface of object, &lt; </a:t>
            </a:r>
            <a:r>
              <a:rPr lang="el-GR" sz="1400" dirty="0">
                <a:latin typeface="Palatino Linotype" panose="02040502050505030304" pitchFamily="18" charset="0"/>
                <a:cs typeface="Times New Roman" panose="02020603050405020304" pitchFamily="18" charset="0"/>
              </a:rPr>
              <a:t>λ</a:t>
            </a:r>
            <a:r>
              <a:rPr lang="en-US" sz="1400" dirty="0">
                <a:latin typeface="Palatino Linotype" panose="02040502050505030304" pitchFamily="18" charset="0"/>
                <a:cs typeface="Times New Roman" panose="02020603050405020304" pitchFamily="18" charset="0"/>
              </a:rPr>
              <a:t> of light</a:t>
            </a:r>
          </a:p>
          <a:p>
            <a:r>
              <a:rPr lang="en-US" sz="1400" dirty="0">
                <a:latin typeface="Palatino Linotype" panose="02040502050505030304" pitchFamily="18" charset="0"/>
                <a:cs typeface="Times New Roman" panose="02020603050405020304" pitchFamily="18" charset="0"/>
              </a:rPr>
              <a:t>Aperture diameter less than the wavelength of light</a:t>
            </a:r>
          </a:p>
          <a:p>
            <a:r>
              <a:rPr lang="en-US" sz="1400" dirty="0">
                <a:latin typeface="Palatino Linotype" panose="02040502050505030304" pitchFamily="18" charset="0"/>
                <a:cs typeface="Times New Roman" panose="02020603050405020304" pitchFamily="18" charset="0"/>
              </a:rPr>
              <a:t>Near-field consists of light as evanescent wave</a:t>
            </a:r>
          </a:p>
          <a:p>
            <a:r>
              <a:rPr lang="en-US" sz="1400" dirty="0">
                <a:latin typeface="Palatino Linotype" panose="02040502050505030304" pitchFamily="18" charset="0"/>
                <a:cs typeface="Times New Roman" panose="02020603050405020304" pitchFamily="18" charset="0"/>
              </a:rPr>
              <a:t>Decay constant is given by:- </a:t>
            </a:r>
          </a:p>
          <a:p>
            <a:r>
              <a:rPr lang="en-US" sz="1400" dirty="0">
                <a:latin typeface="Palatino Linotype" panose="02040502050505030304" pitchFamily="18" charset="0"/>
                <a:cs typeface="Times New Roman" panose="02020603050405020304" pitchFamily="18" charset="0"/>
              </a:rPr>
              <a:t>Evanescent waves has higher frequency, more information</a:t>
            </a:r>
          </a:p>
          <a:p>
            <a:pPr marL="0" indent="0">
              <a:buNone/>
            </a:pPr>
            <a:endParaRPr lang="en-US" sz="1400" dirty="0">
              <a:latin typeface="Palatino Linotype" panose="0204050205050503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E0323A1-8632-432B-B94A-3F4A569D0F2B}"/>
                  </a:ext>
                </a:extLst>
              </p:cNvPr>
              <p:cNvSpPr/>
              <p:nvPr/>
            </p:nvSpPr>
            <p:spPr>
              <a:xfrm>
                <a:off x="3464793" y="2787329"/>
                <a:ext cx="2461700" cy="4277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L" b="1" i="1">
                          <a:latin typeface="Cambria Math" panose="02040503050406030204" pitchFamily="18" charset="0"/>
                        </a:rPr>
                        <m:t>𝜸</m:t>
                      </m:r>
                      <m:r>
                        <a:rPr lang="en-IL">
                          <a:latin typeface="Cambria Math" panose="02040503050406030204" pitchFamily="18" charset="0"/>
                        </a:rPr>
                        <m:t>=</m:t>
                      </m:r>
                      <m:sSub>
                        <m:sSubPr>
                          <m:ctrlPr>
                            <a:rPr lang="en-IL" i="1">
                              <a:latin typeface="Cambria Math" panose="02040503050406030204" pitchFamily="18" charset="0"/>
                            </a:rPr>
                          </m:ctrlPr>
                        </m:sSubPr>
                        <m:e>
                          <m:r>
                            <a:rPr lang="en-IL" b="1" i="1">
                              <a:latin typeface="Cambria Math" panose="02040503050406030204" pitchFamily="18" charset="0"/>
                            </a:rPr>
                            <m:t>𝒌</m:t>
                          </m:r>
                        </m:e>
                        <m:sub>
                          <m:r>
                            <a:rPr lang="en-IL">
                              <a:latin typeface="Cambria Math" panose="02040503050406030204" pitchFamily="18" charset="0"/>
                            </a:rPr>
                            <m:t>2</m:t>
                          </m:r>
                        </m:sub>
                      </m:sSub>
                      <m:rad>
                        <m:radPr>
                          <m:degHide m:val="on"/>
                          <m:ctrlPr>
                            <a:rPr lang="en-IL" i="1">
                              <a:latin typeface="Cambria Math" panose="02040503050406030204" pitchFamily="18" charset="0"/>
                            </a:rPr>
                          </m:ctrlPr>
                        </m:radPr>
                        <m:deg/>
                        <m:e>
                          <m:sSup>
                            <m:sSupPr>
                              <m:ctrlPr>
                                <a:rPr lang="en-IL" i="1">
                                  <a:latin typeface="Cambria Math" panose="02040503050406030204" pitchFamily="18" charset="0"/>
                                </a:rPr>
                              </m:ctrlPr>
                            </m:sSupPr>
                            <m:e>
                              <m:sSup>
                                <m:sSupPr>
                                  <m:ctrlPr>
                                    <a:rPr lang="en-IL" i="1">
                                      <a:latin typeface="Cambria Math" panose="02040503050406030204" pitchFamily="18" charset="0"/>
                                    </a:rPr>
                                  </m:ctrlPr>
                                </m:sSupPr>
                                <m:e>
                                  <m:acc>
                                    <m:accPr>
                                      <m:chr m:val="̃"/>
                                      <m:ctrlPr>
                                        <a:rPr lang="en-IL" i="1">
                                          <a:latin typeface="Cambria Math" panose="02040503050406030204" pitchFamily="18" charset="0"/>
                                        </a:rPr>
                                      </m:ctrlPr>
                                    </m:accPr>
                                    <m:e>
                                      <m:r>
                                        <a:rPr lang="en-IL" b="1" i="1">
                                          <a:latin typeface="Cambria Math" panose="02040503050406030204" pitchFamily="18" charset="0"/>
                                        </a:rPr>
                                        <m:t>𝒏</m:t>
                                      </m:r>
                                    </m:e>
                                  </m:acc>
                                </m:e>
                                <m:sup>
                                  <m:r>
                                    <a:rPr lang="en-IL">
                                      <a:latin typeface="Cambria Math" panose="02040503050406030204" pitchFamily="18" charset="0"/>
                                    </a:rPr>
                                    <m:t>2</m:t>
                                  </m:r>
                                </m:sup>
                              </m:sSup>
                              <m:r>
                                <a:rPr lang="en-IL" b="1" i="1">
                                  <a:latin typeface="Cambria Math" panose="02040503050406030204" pitchFamily="18" charset="0"/>
                                </a:rPr>
                                <m:t>𝒔𝒊𝒏</m:t>
                              </m:r>
                            </m:e>
                            <m:sup>
                              <m:r>
                                <a:rPr lang="en-IL">
                                  <a:latin typeface="Cambria Math" panose="02040503050406030204" pitchFamily="18" charset="0"/>
                                </a:rPr>
                                <m:t>2</m:t>
                              </m:r>
                            </m:sup>
                          </m:sSup>
                          <m:sSub>
                            <m:sSubPr>
                              <m:ctrlPr>
                                <a:rPr lang="en-IL" i="1">
                                  <a:latin typeface="Cambria Math" panose="02040503050406030204" pitchFamily="18" charset="0"/>
                                </a:rPr>
                              </m:ctrlPr>
                            </m:sSubPr>
                            <m:e>
                              <m:r>
                                <a:rPr lang="en-IL" b="1" i="1">
                                  <a:latin typeface="Cambria Math" panose="02040503050406030204" pitchFamily="18" charset="0"/>
                                </a:rPr>
                                <m:t>𝜽</m:t>
                              </m:r>
                            </m:e>
                            <m:sub>
                              <m:r>
                                <a:rPr lang="en-IL">
                                  <a:latin typeface="Cambria Math" panose="02040503050406030204" pitchFamily="18" charset="0"/>
                                </a:rPr>
                                <m:t>1</m:t>
                              </m:r>
                            </m:sub>
                          </m:sSub>
                          <m:r>
                            <a:rPr lang="en-IL">
                              <a:latin typeface="Cambria Math" panose="02040503050406030204" pitchFamily="18" charset="0"/>
                            </a:rPr>
                            <m:t>−1</m:t>
                          </m:r>
                        </m:e>
                      </m:rad>
                    </m:oMath>
                  </m:oMathPara>
                </a14:m>
                <a:endParaRPr lang="en-IL" dirty="0"/>
              </a:p>
            </p:txBody>
          </p:sp>
        </mc:Choice>
        <mc:Fallback xmlns="">
          <p:sp>
            <p:nvSpPr>
              <p:cNvPr id="4" name="Rectangle 3">
                <a:extLst>
                  <a:ext uri="{FF2B5EF4-FFF2-40B4-BE49-F238E27FC236}">
                    <a16:creationId xmlns:a16="http://schemas.microsoft.com/office/drawing/2014/main" id="{6E0323A1-8632-432B-B94A-3F4A569D0F2B}"/>
                  </a:ext>
                </a:extLst>
              </p:cNvPr>
              <p:cNvSpPr>
                <a:spLocks noRot="1" noChangeAspect="1" noMove="1" noResize="1" noEditPoints="1" noAdjustHandles="1" noChangeArrowheads="1" noChangeShapeType="1" noTextEdit="1"/>
              </p:cNvSpPr>
              <p:nvPr/>
            </p:nvSpPr>
            <p:spPr>
              <a:xfrm>
                <a:off x="3464793" y="2787329"/>
                <a:ext cx="2461700" cy="427746"/>
              </a:xfrm>
              <a:prstGeom prst="rect">
                <a:avLst/>
              </a:prstGeom>
              <a:blipFill>
                <a:blip r:embed="rId3"/>
                <a:stretch>
                  <a:fillRect b="-4286"/>
                </a:stretch>
              </a:blipFill>
            </p:spPr>
            <p:txBody>
              <a:bodyPr/>
              <a:lstStyle/>
              <a:p>
                <a:r>
                  <a:rPr lang="en-IL">
                    <a:noFill/>
                  </a:rPr>
                  <a:t> </a:t>
                </a:r>
              </a:p>
            </p:txBody>
          </p:sp>
        </mc:Fallback>
      </mc:AlternateContent>
      <p:pic>
        <p:nvPicPr>
          <p:cNvPr id="5" name="Picture 4">
            <a:extLst>
              <a:ext uri="{FF2B5EF4-FFF2-40B4-BE49-F238E27FC236}">
                <a16:creationId xmlns:a16="http://schemas.microsoft.com/office/drawing/2014/main" id="{9547517E-2991-46EF-81C3-34316229BF50}"/>
              </a:ext>
            </a:extLst>
          </p:cNvPr>
          <p:cNvPicPr>
            <a:picLocks noChangeAspect="1"/>
          </p:cNvPicPr>
          <p:nvPr/>
        </p:nvPicPr>
        <p:blipFill>
          <a:blip r:embed="rId4"/>
          <a:stretch>
            <a:fillRect/>
          </a:stretch>
        </p:blipFill>
        <p:spPr>
          <a:xfrm>
            <a:off x="7557666" y="3787773"/>
            <a:ext cx="2250306" cy="1905620"/>
          </a:xfrm>
          <a:prstGeom prst="rect">
            <a:avLst/>
          </a:prstGeom>
        </p:spPr>
      </p:pic>
      <p:sp>
        <p:nvSpPr>
          <p:cNvPr id="57" name="TextBox 56">
            <a:extLst>
              <a:ext uri="{FF2B5EF4-FFF2-40B4-BE49-F238E27FC236}">
                <a16:creationId xmlns:a16="http://schemas.microsoft.com/office/drawing/2014/main" id="{039A67A1-DA66-4788-89F8-FE67EC86740F}"/>
              </a:ext>
            </a:extLst>
          </p:cNvPr>
          <p:cNvSpPr txBox="1"/>
          <p:nvPr/>
        </p:nvSpPr>
        <p:spPr>
          <a:xfrm>
            <a:off x="7616457" y="5766741"/>
            <a:ext cx="3771520" cy="2308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Ref:- https://en.wikipedia.org/wiki/Near-field_scanning_optical_microscope</a:t>
            </a:r>
          </a:p>
        </p:txBody>
      </p:sp>
      <p:sp>
        <p:nvSpPr>
          <p:cNvPr id="53" name="Arrow: Down 52">
            <a:extLst>
              <a:ext uri="{FF2B5EF4-FFF2-40B4-BE49-F238E27FC236}">
                <a16:creationId xmlns:a16="http://schemas.microsoft.com/office/drawing/2014/main" id="{32CB4368-4D5D-4021-8869-56E339A6532C}"/>
              </a:ext>
            </a:extLst>
          </p:cNvPr>
          <p:cNvSpPr/>
          <p:nvPr/>
        </p:nvSpPr>
        <p:spPr>
          <a:xfrm>
            <a:off x="3257526" y="3719951"/>
            <a:ext cx="251657" cy="398723"/>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solidFill>
                <a:srgbClr val="FF0000"/>
              </a:solidFill>
            </a:endParaRPr>
          </a:p>
        </p:txBody>
      </p:sp>
      <p:sp>
        <p:nvSpPr>
          <p:cNvPr id="52" name="Content Placeholder 2">
            <a:extLst>
              <a:ext uri="{FF2B5EF4-FFF2-40B4-BE49-F238E27FC236}">
                <a16:creationId xmlns:a16="http://schemas.microsoft.com/office/drawing/2014/main" id="{70F088AC-E55F-4B33-9A94-E2E00CE57A63}"/>
              </a:ext>
            </a:extLst>
          </p:cNvPr>
          <p:cNvSpPr>
            <a:spLocks noGrp="1"/>
          </p:cNvSpPr>
          <p:nvPr>
            <p:ph idx="1"/>
          </p:nvPr>
        </p:nvSpPr>
        <p:spPr>
          <a:xfrm>
            <a:off x="977411" y="4240402"/>
            <a:ext cx="6554228" cy="2188435"/>
          </a:xfrm>
        </p:spPr>
        <p:txBody>
          <a:bodyPr>
            <a:noAutofit/>
          </a:bodyPr>
          <a:lstStyle/>
          <a:p>
            <a:r>
              <a:rPr lang="en-US" sz="1400" dirty="0">
                <a:solidFill>
                  <a:srgbClr val="FF0000"/>
                </a:solidFill>
                <a:latin typeface="Palatino Linotype" panose="02040502050505030304" pitchFamily="18" charset="0"/>
                <a:cs typeface="Times New Roman" panose="02020603050405020304" pitchFamily="18" charset="0"/>
              </a:rPr>
              <a:t>NSOM is a form of scanning probe microscopy</a:t>
            </a:r>
          </a:p>
          <a:p>
            <a:endParaRPr lang="en-US" sz="1400" dirty="0">
              <a:solidFill>
                <a:srgbClr val="FF0000"/>
              </a:solidFill>
              <a:latin typeface="Palatino Linotype" panose="02040502050505030304" pitchFamily="18" charset="0"/>
              <a:cs typeface="Times New Roman" panose="02020603050405020304" pitchFamily="18" charset="0"/>
            </a:endParaRPr>
          </a:p>
          <a:p>
            <a:r>
              <a:rPr lang="en-US" sz="1400" dirty="0">
                <a:solidFill>
                  <a:srgbClr val="FF0000"/>
                </a:solidFill>
                <a:latin typeface="Palatino Linotype" panose="02040502050505030304" pitchFamily="18" charset="0"/>
                <a:cs typeface="Times New Roman" panose="02020603050405020304" pitchFamily="18" charset="0"/>
              </a:rPr>
              <a:t>NSOM offers high resolution around 50 nm</a:t>
            </a:r>
          </a:p>
          <a:p>
            <a:endParaRPr lang="en-US" sz="1400" dirty="0">
              <a:solidFill>
                <a:srgbClr val="FF0000"/>
              </a:solidFill>
              <a:latin typeface="Palatino Linotype" panose="02040502050505030304" pitchFamily="18" charset="0"/>
              <a:cs typeface="Times New Roman" panose="02020603050405020304" pitchFamily="18" charset="0"/>
            </a:endParaRPr>
          </a:p>
          <a:p>
            <a:r>
              <a:rPr lang="en-US" sz="1400" dirty="0">
                <a:solidFill>
                  <a:srgbClr val="FF0000"/>
                </a:solidFill>
                <a:latin typeface="Palatino Linotype" panose="02040502050505030304" pitchFamily="18" charset="0"/>
                <a:cs typeface="Times New Roman" panose="02020603050405020304" pitchFamily="18" charset="0"/>
              </a:rPr>
              <a:t>Breaks the far field resolution limit by exploiting the properties of evanescent waves</a:t>
            </a:r>
          </a:p>
          <a:p>
            <a:endParaRPr lang="en-US" sz="1400" dirty="0">
              <a:solidFill>
                <a:srgbClr val="FF0000"/>
              </a:solidFill>
              <a:latin typeface="Palatino Linotype" panose="02040502050505030304" pitchFamily="18" charset="0"/>
              <a:cs typeface="Times New Roman" panose="02020603050405020304" pitchFamily="18" charset="0"/>
            </a:endParaRPr>
          </a:p>
          <a:p>
            <a:r>
              <a:rPr lang="en-US" sz="1400" dirty="0">
                <a:solidFill>
                  <a:srgbClr val="FF0000"/>
                </a:solidFill>
                <a:latin typeface="Palatino Linotype" panose="02040502050505030304" pitchFamily="18" charset="0"/>
                <a:cs typeface="Times New Roman" panose="02020603050405020304" pitchFamily="18" charset="0"/>
              </a:rPr>
              <a:t>These fields carry the high frequency spatial information about the object.</a:t>
            </a:r>
          </a:p>
        </p:txBody>
      </p:sp>
      <p:pic>
        <p:nvPicPr>
          <p:cNvPr id="56" name="Picture 55">
            <a:extLst>
              <a:ext uri="{FF2B5EF4-FFF2-40B4-BE49-F238E27FC236}">
                <a16:creationId xmlns:a16="http://schemas.microsoft.com/office/drawing/2014/main" id="{58181E35-6975-41CE-B0F0-08E577D73086}"/>
              </a:ext>
            </a:extLst>
          </p:cNvPr>
          <p:cNvPicPr>
            <a:picLocks noChangeAspect="1"/>
          </p:cNvPicPr>
          <p:nvPr/>
        </p:nvPicPr>
        <p:blipFill>
          <a:blip r:embed="rId5"/>
          <a:stretch>
            <a:fillRect/>
          </a:stretch>
        </p:blipFill>
        <p:spPr>
          <a:xfrm>
            <a:off x="9914526" y="3996300"/>
            <a:ext cx="413567" cy="1770222"/>
          </a:xfrm>
          <a:prstGeom prst="rect">
            <a:avLst/>
          </a:prstGeom>
        </p:spPr>
      </p:pic>
      <p:sp>
        <p:nvSpPr>
          <p:cNvPr id="65" name="Text Box 6">
            <a:extLst>
              <a:ext uri="{FF2B5EF4-FFF2-40B4-BE49-F238E27FC236}">
                <a16:creationId xmlns:a16="http://schemas.microsoft.com/office/drawing/2014/main" id="{4F4EAD55-1648-40AD-B547-63F2B57D661D}"/>
              </a:ext>
            </a:extLst>
          </p:cNvPr>
          <p:cNvSpPr txBox="1">
            <a:spLocks noChangeArrowheads="1"/>
          </p:cNvSpPr>
          <p:nvPr/>
        </p:nvSpPr>
        <p:spPr bwMode="auto">
          <a:xfrm>
            <a:off x="10412911" y="5235574"/>
            <a:ext cx="11018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Comic Sans MS" panose="030F0702030302020204" pitchFamily="66" charset="0"/>
                <a:ea typeface="MS PGothic" panose="020B0600070205080204" pitchFamily="34" charset="-128"/>
              </a:defRPr>
            </a:lvl1pPr>
            <a:lvl2pPr marL="742950" indent="-285750" eaLnBrk="0" hangingPunct="0">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defRPr sz="2400">
                <a:solidFill>
                  <a:schemeClr val="tx1"/>
                </a:solidFill>
                <a:latin typeface="Comic Sans MS" panose="030F0702030302020204" pitchFamily="66" charset="0"/>
                <a:ea typeface="MS PGothic" panose="020B0600070205080204" pitchFamily="34" charset="-128"/>
              </a:defRPr>
            </a:lvl3pPr>
            <a:lvl4pPr marL="1600200" indent="-228600" eaLnBrk="0" hangingPunct="0">
              <a:defRPr sz="2400">
                <a:solidFill>
                  <a:schemeClr val="tx1"/>
                </a:solidFill>
                <a:latin typeface="Comic Sans MS" panose="030F0702030302020204" pitchFamily="66" charset="0"/>
                <a:ea typeface="MS PGothic" panose="020B0600070205080204" pitchFamily="34" charset="-128"/>
              </a:defRPr>
            </a:lvl4pPr>
            <a:lvl5pPr marL="2057400" indent="-228600" eaLnBrk="0" hangingPunct="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eaLnBrk="1" hangingPunct="1"/>
            <a:r>
              <a:rPr lang="en-US" altLang="en-US" sz="1200" dirty="0">
                <a:solidFill>
                  <a:schemeClr val="accent5">
                    <a:lumMod val="75000"/>
                  </a:schemeClr>
                </a:solidFill>
                <a:latin typeface="Times New Roman" panose="02020603050405020304" pitchFamily="18" charset="0"/>
                <a:cs typeface="Times New Roman" panose="02020603050405020304" pitchFamily="18" charset="0"/>
              </a:rPr>
              <a:t>light through small aperture</a:t>
            </a:r>
          </a:p>
        </p:txBody>
      </p:sp>
      <p:sp>
        <p:nvSpPr>
          <p:cNvPr id="66" name="Line 5">
            <a:extLst>
              <a:ext uri="{FF2B5EF4-FFF2-40B4-BE49-F238E27FC236}">
                <a16:creationId xmlns:a16="http://schemas.microsoft.com/office/drawing/2014/main" id="{3DABE6AD-E87F-4F77-AC7B-010A822BD32A}"/>
              </a:ext>
            </a:extLst>
          </p:cNvPr>
          <p:cNvSpPr>
            <a:spLocks noChangeShapeType="1"/>
          </p:cNvSpPr>
          <p:nvPr/>
        </p:nvSpPr>
        <p:spPr bwMode="auto">
          <a:xfrm flipH="1">
            <a:off x="10219325" y="5493053"/>
            <a:ext cx="252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16" name="Title 1">
            <a:extLst>
              <a:ext uri="{FF2B5EF4-FFF2-40B4-BE49-F238E27FC236}">
                <a16:creationId xmlns:a16="http://schemas.microsoft.com/office/drawing/2014/main" id="{2CDFDBFD-5DCC-4108-B07D-C0F77F67CA74}"/>
              </a:ext>
            </a:extLst>
          </p:cNvPr>
          <p:cNvSpPr>
            <a:spLocks noGrp="1"/>
          </p:cNvSpPr>
          <p:nvPr>
            <p:ph type="title"/>
          </p:nvPr>
        </p:nvSpPr>
        <p:spPr>
          <a:xfrm>
            <a:off x="0" y="27296"/>
            <a:ext cx="12192000" cy="822230"/>
          </a:xfrm>
          <a:solidFill>
            <a:schemeClr val="accent4">
              <a:lumMod val="40000"/>
              <a:lumOff val="60000"/>
            </a:schemeClr>
          </a:solidFill>
        </p:spPr>
        <p:txBody>
          <a:bodyPr>
            <a:normAutofit/>
          </a:bodyPr>
          <a:lstStyle/>
          <a:p>
            <a:pPr algn="ctr"/>
            <a:r>
              <a:rPr lang="en-US" sz="3200" b="1" dirty="0">
                <a:solidFill>
                  <a:schemeClr val="accent1">
                    <a:lumMod val="50000"/>
                  </a:schemeClr>
                </a:solidFill>
                <a:latin typeface="Palatino Linotype" panose="02040502050505030304" pitchFamily="18" charset="0"/>
                <a:cs typeface="Times New Roman" panose="02020603050405020304" pitchFamily="18" charset="0"/>
              </a:rPr>
              <a:t>NSOM </a:t>
            </a:r>
            <a:r>
              <a:rPr lang="en-US" altLang="en-US" sz="3200" b="1" dirty="0">
                <a:solidFill>
                  <a:schemeClr val="accent1">
                    <a:lumMod val="50000"/>
                  </a:schemeClr>
                </a:solidFill>
                <a:latin typeface="Palatino Linotype" panose="02040502050505030304" pitchFamily="18" charset="0"/>
                <a:cs typeface="Times New Roman" panose="02020603050405020304" pitchFamily="18" charset="0"/>
              </a:rPr>
              <a:t>working principle</a:t>
            </a:r>
            <a:endParaRPr lang="en-US" sz="3200" b="1" dirty="0">
              <a:solidFill>
                <a:schemeClr val="accent1">
                  <a:lumMod val="50000"/>
                </a:schemeClr>
              </a:solidFill>
              <a:latin typeface="Palatino Linotype" panose="02040502050505030304" pitchFamily="18" charset="0"/>
              <a:cs typeface="Times New Roman" panose="02020603050405020304" pitchFamily="18" charset="0"/>
            </a:endParaRPr>
          </a:p>
        </p:txBody>
      </p:sp>
    </p:spTree>
    <p:extLst>
      <p:ext uri="{BB962C8B-B14F-4D97-AF65-F5344CB8AC3E}">
        <p14:creationId xmlns:p14="http://schemas.microsoft.com/office/powerpoint/2010/main" val="1249103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3185</TotalTime>
  <Words>3928</Words>
  <Application>Microsoft Office PowerPoint</Application>
  <PresentationFormat>Widescreen</PresentationFormat>
  <Paragraphs>318</Paragraphs>
  <Slides>28</Slides>
  <Notes>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43" baseType="lpstr">
      <vt:lpstr>MS PGothic</vt:lpstr>
      <vt:lpstr>MS PGothic</vt:lpstr>
      <vt:lpstr>Arial</vt:lpstr>
      <vt:lpstr>Calibri</vt:lpstr>
      <vt:lpstr>Calibri Light</vt:lpstr>
      <vt:lpstr>Cambria Math</vt:lpstr>
      <vt:lpstr>Palatino Linotype</vt:lpstr>
      <vt:lpstr>Symbol</vt:lpstr>
      <vt:lpstr>Tahoma</vt:lpstr>
      <vt:lpstr>Times New Roman</vt:lpstr>
      <vt:lpstr>Times-Roman</vt:lpstr>
      <vt:lpstr>Wingdings</vt:lpstr>
      <vt:lpstr>Office Theme</vt:lpstr>
      <vt:lpstr>Equation</vt:lpstr>
      <vt:lpstr>Worksheet</vt:lpstr>
      <vt:lpstr>Near-field Scanning Optical Microscopy (NSOM) for Integrated photonic devices  </vt:lpstr>
      <vt:lpstr>Key point to discuss…..</vt:lpstr>
      <vt:lpstr>PowerPoint Presentation</vt:lpstr>
      <vt:lpstr>PowerPoint Presentation</vt:lpstr>
      <vt:lpstr>PowerPoint Presentation</vt:lpstr>
      <vt:lpstr>Spatial Resolution of Imaging Techniques</vt:lpstr>
      <vt:lpstr>PowerPoint Presentation</vt:lpstr>
      <vt:lpstr>PowerPoint Presentation</vt:lpstr>
      <vt:lpstr>NSOM working principle</vt:lpstr>
      <vt:lpstr>Theoretical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 NSOM Analysis and Application </vt:lpstr>
      <vt:lpstr>NSOM limitations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chauhan</cp:lastModifiedBy>
  <cp:revision>231</cp:revision>
  <dcterms:created xsi:type="dcterms:W3CDTF">2018-08-17T14:31:24Z</dcterms:created>
  <dcterms:modified xsi:type="dcterms:W3CDTF">2021-01-03T13:56:06Z</dcterms:modified>
</cp:coreProperties>
</file>